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75" r:id="rId3"/>
    <p:sldId id="303" r:id="rId4"/>
    <p:sldId id="319" r:id="rId5"/>
    <p:sldId id="335" r:id="rId6"/>
    <p:sldId id="321" r:id="rId7"/>
    <p:sldId id="316" r:id="rId8"/>
    <p:sldId id="324" r:id="rId9"/>
    <p:sldId id="340" r:id="rId10"/>
    <p:sldId id="343" r:id="rId11"/>
    <p:sldId id="334" r:id="rId12"/>
    <p:sldId id="318" r:id="rId13"/>
    <p:sldId id="329" r:id="rId14"/>
    <p:sldId id="331" r:id="rId15"/>
    <p:sldId id="333" r:id="rId16"/>
    <p:sldId id="330" r:id="rId17"/>
    <p:sldId id="336" r:id="rId18"/>
    <p:sldId id="337" r:id="rId19"/>
    <p:sldId id="338" r:id="rId20"/>
    <p:sldId id="341" r:id="rId21"/>
    <p:sldId id="320" r:id="rId22"/>
    <p:sldId id="344" r:id="rId23"/>
    <p:sldId id="328" r:id="rId24"/>
    <p:sldId id="322" r:id="rId25"/>
    <p:sldId id="326" r:id="rId26"/>
    <p:sldId id="327" r:id="rId27"/>
    <p:sldId id="342" r:id="rId28"/>
    <p:sldId id="291" r:id="rId29"/>
    <p:sldId id="34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Finch" initials="JF" lastIdx="1" clrIdx="0">
    <p:extLst>
      <p:ext uri="{19B8F6BF-5375-455C-9EA6-DF929625EA0E}">
        <p15:presenceInfo xmlns:p15="http://schemas.microsoft.com/office/powerpoint/2012/main" userId="S::JFinch@essexpropertytrust.com::6066f92d-3c72-42dc-926d-38cbb7f8a68f" providerId="AD"/>
      </p:ext>
    </p:extLst>
  </p:cmAuthor>
  <p:cmAuthor id="2" name="Christine Chupek" initials="CC" lastIdx="2" clrIdx="1">
    <p:extLst>
      <p:ext uri="{19B8F6BF-5375-455C-9EA6-DF929625EA0E}">
        <p15:presenceInfo xmlns:p15="http://schemas.microsoft.com/office/powerpoint/2012/main" userId="S::CChupek@essexpropertytrust.com::a6faf953-85cc-4a58-9f4b-95c183f453ce" providerId="AD"/>
      </p:ext>
    </p:extLst>
  </p:cmAuthor>
  <p:cmAuthor id="3" name="Lauren Corley" initials="LC" lastIdx="1" clrIdx="2">
    <p:extLst>
      <p:ext uri="{19B8F6BF-5375-455C-9EA6-DF929625EA0E}">
        <p15:presenceInfo xmlns:p15="http://schemas.microsoft.com/office/powerpoint/2012/main" userId="S::lcorley@essexpropertytrust.com::99c672ee-3867-4325-8771-2bf8768438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2"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E78B3-9842-4A7B-BB0B-07E2FF58913F}" type="datetimeFigureOut">
              <a:rPr lang="en-US" smtClean="0"/>
              <a:t>5/6/2020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8CE23-2FF1-4057-83F3-AE89A68574C7}" type="slidenum">
              <a:rPr lang="en-US" smtClean="0"/>
              <a:t>‹#›</a:t>
            </a:fld>
            <a:endParaRPr lang="en-US"/>
          </a:p>
        </p:txBody>
      </p:sp>
    </p:spTree>
    <p:extLst>
      <p:ext uri="{BB962C8B-B14F-4D97-AF65-F5344CB8AC3E}">
        <p14:creationId xmlns:p14="http://schemas.microsoft.com/office/powerpoint/2010/main" val="116752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55780"/>
            <a:ext cx="6858000" cy="3200400"/>
          </a:xfrm>
        </p:spPr>
        <p:txBody>
          <a:bodyPr anchor="b">
            <a:normAutofit/>
          </a:bodyPr>
          <a:lstStyle>
            <a:lvl1pPr algn="l">
              <a:lnSpc>
                <a:spcPct val="75000"/>
              </a:lnSpc>
              <a:defRPr sz="8000">
                <a:solidFill>
                  <a:schemeClr val="bg1"/>
                </a:solidFill>
              </a:defRPr>
            </a:lvl1pPr>
          </a:lstStyle>
          <a:p>
            <a:r>
              <a:rPr lang="en-US"/>
              <a:t>Click to edit Master title style</a:t>
            </a:r>
          </a:p>
        </p:txBody>
      </p:sp>
      <p:sp>
        <p:nvSpPr>
          <p:cNvPr id="3" name="Subtitle 2"/>
          <p:cNvSpPr>
            <a:spLocks noGrp="1"/>
          </p:cNvSpPr>
          <p:nvPr>
            <p:ph type="subTitle" idx="1"/>
          </p:nvPr>
        </p:nvSpPr>
        <p:spPr>
          <a:xfrm>
            <a:off x="609600" y="3956180"/>
            <a:ext cx="6858000" cy="1097280"/>
          </a:xfrm>
        </p:spPr>
        <p:txBody>
          <a:bodyPr>
            <a:normAutofit/>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4C65C4-FD50-48E5-8720-B432E4351AEB}"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BDC91-C3AC-408A-A39B-3ECD51AC82CF}" type="slidenum">
              <a:rPr lang="en-US" smtClean="0"/>
              <a:t>‹#›</a:t>
            </a:fld>
            <a:endParaRPr lang="en-US"/>
          </a:p>
        </p:txBody>
      </p:sp>
    </p:spTree>
    <p:extLst>
      <p:ext uri="{BB962C8B-B14F-4D97-AF65-F5344CB8AC3E}">
        <p14:creationId xmlns:p14="http://schemas.microsoft.com/office/powerpoint/2010/main" val="339011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4C65C4-FD50-48E5-8720-B432E4351AEB}"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BDC91-C3AC-408A-A39B-3ECD51AC82CF}" type="slidenum">
              <a:rPr lang="en-US" smtClean="0"/>
              <a:t>‹#›</a:t>
            </a:fld>
            <a:endParaRPr lang="en-US"/>
          </a:p>
        </p:txBody>
      </p:sp>
    </p:spTree>
    <p:extLst>
      <p:ext uri="{BB962C8B-B14F-4D97-AF65-F5344CB8AC3E}">
        <p14:creationId xmlns:p14="http://schemas.microsoft.com/office/powerpoint/2010/main" val="219429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42120" y="380999"/>
            <a:ext cx="2011680" cy="6096001"/>
          </a:xfrm>
        </p:spPr>
        <p:txBody>
          <a:bodyPr vert="eaVert"/>
          <a:lstStyle>
            <a:lvl1pPr>
              <a:defRPr/>
            </a:lvl1pPr>
          </a:lstStyle>
          <a:p>
            <a:r>
              <a:rPr lang="en-US"/>
              <a:t>Click to edit Master title style</a:t>
            </a:r>
          </a:p>
        </p:txBody>
      </p:sp>
      <p:sp>
        <p:nvSpPr>
          <p:cNvPr id="3" name="Vertical Text Placeholder 2"/>
          <p:cNvSpPr>
            <a:spLocks noGrp="1"/>
          </p:cNvSpPr>
          <p:nvPr>
            <p:ph type="body" orient="vert" idx="1"/>
          </p:nvPr>
        </p:nvSpPr>
        <p:spPr>
          <a:xfrm>
            <a:off x="1981199" y="380999"/>
            <a:ext cx="7074859" cy="6096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4C65C4-FD50-48E5-8720-B432E4351AEB}"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BDC91-C3AC-408A-A39B-3ECD51AC82CF}" type="slidenum">
              <a:rPr lang="en-US" smtClean="0"/>
              <a:t>‹#›</a:t>
            </a:fld>
            <a:endParaRPr lang="en-US"/>
          </a:p>
        </p:txBody>
      </p:sp>
    </p:spTree>
    <p:extLst>
      <p:ext uri="{BB962C8B-B14F-4D97-AF65-F5344CB8AC3E}">
        <p14:creationId xmlns:p14="http://schemas.microsoft.com/office/powerpoint/2010/main" val="256686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2">
                    <a:lumMod val="65000"/>
                    <a:lumOff val="35000"/>
                  </a:schemeClr>
                </a:solidFill>
              </a:defRPr>
            </a:lvl1pPr>
          </a:lstStyle>
          <a:p>
            <a:fld id="{D24C65C4-FD50-48E5-8720-B432E4351AEB}" type="datetimeFigureOut">
              <a:rPr lang="en-US" smtClean="0"/>
              <a:t>5/6/2020</a:t>
            </a:fld>
            <a:endParaRPr lang="en-US"/>
          </a:p>
        </p:txBody>
      </p:sp>
      <p:sp>
        <p:nvSpPr>
          <p:cNvPr id="5" name="Footer Placeholder 4"/>
          <p:cNvSpPr>
            <a:spLocks noGrp="1"/>
          </p:cNvSpPr>
          <p:nvPr>
            <p:ph type="ftr" sz="quarter" idx="11"/>
          </p:nvPr>
        </p:nvSpPr>
        <p:spPr/>
        <p:txBody>
          <a:bodyPr/>
          <a:lstStyle>
            <a:lvl1pPr>
              <a:defRPr>
                <a:solidFill>
                  <a:schemeClr val="tx2">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5000"/>
                    <a:lumOff val="35000"/>
                  </a:schemeClr>
                </a:solidFill>
              </a:defRPr>
            </a:lvl1pPr>
          </a:lstStyle>
          <a:p>
            <a:fld id="{581BDC91-C3AC-408A-A39B-3ECD51AC82CF}" type="slidenum">
              <a:rPr lang="en-US" smtClean="0"/>
              <a:t>‹#›</a:t>
            </a:fld>
            <a:endParaRPr lang="en-US"/>
          </a:p>
        </p:txBody>
      </p:sp>
    </p:spTree>
    <p:extLst>
      <p:ext uri="{BB962C8B-B14F-4D97-AF65-F5344CB8AC3E}">
        <p14:creationId xmlns:p14="http://schemas.microsoft.com/office/powerpoint/2010/main" val="238679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22960"/>
            <a:ext cx="8686800" cy="2011680"/>
          </a:xfrm>
        </p:spPr>
        <p:txBody>
          <a:bodyPr anchor="b">
            <a:normAutofit/>
          </a:bodyPr>
          <a:lstStyle>
            <a:lvl1pPr>
              <a:defRPr sz="6600"/>
            </a:lvl1pPr>
          </a:lstStyle>
          <a:p>
            <a:r>
              <a:rPr lang="en-US"/>
              <a:t>Click to edit Master title style</a:t>
            </a:r>
          </a:p>
        </p:txBody>
      </p:sp>
      <p:sp>
        <p:nvSpPr>
          <p:cNvPr id="3" name="Text Placeholder 2"/>
          <p:cNvSpPr>
            <a:spLocks noGrp="1"/>
          </p:cNvSpPr>
          <p:nvPr>
            <p:ph type="body" idx="1"/>
          </p:nvPr>
        </p:nvSpPr>
        <p:spPr>
          <a:xfrm>
            <a:off x="609600" y="2834640"/>
            <a:ext cx="8686800" cy="1097280"/>
          </a:xfrm>
        </p:spPr>
        <p:txBody>
          <a:bodyPr>
            <a:normAutofit/>
          </a:bodyPr>
          <a:lstStyle>
            <a:lvl1pPr marL="0" indent="0">
              <a:spcBef>
                <a:spcPts val="0"/>
              </a:spcBef>
              <a:buNone/>
              <a:defRPr sz="2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91809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1200" y="1981200"/>
            <a:ext cx="4572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81800" y="1981200"/>
            <a:ext cx="4572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4C65C4-FD50-48E5-8720-B432E4351AEB}"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BDC91-C3AC-408A-A39B-3ECD51AC82CF}" type="slidenum">
              <a:rPr lang="en-US" smtClean="0"/>
              <a:t>‹#›</a:t>
            </a:fld>
            <a:endParaRPr lang="en-US"/>
          </a:p>
        </p:txBody>
      </p:sp>
    </p:spTree>
    <p:extLst>
      <p:ext uri="{BB962C8B-B14F-4D97-AF65-F5344CB8AC3E}">
        <p14:creationId xmlns:p14="http://schemas.microsoft.com/office/powerpoint/2010/main" val="131705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981200" y="1679448"/>
            <a:ext cx="4572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81200" y="2509935"/>
            <a:ext cx="4572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1800" y="1679448"/>
            <a:ext cx="4572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81800" y="2509935"/>
            <a:ext cx="4572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4C65C4-FD50-48E5-8720-B432E4351AEB}" type="datetimeFigureOut">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BDC91-C3AC-408A-A39B-3ECD51AC82CF}" type="slidenum">
              <a:rPr lang="en-US" smtClean="0"/>
              <a:t>‹#›</a:t>
            </a:fld>
            <a:endParaRPr lang="en-US"/>
          </a:p>
        </p:txBody>
      </p:sp>
    </p:spTree>
    <p:extLst>
      <p:ext uri="{BB962C8B-B14F-4D97-AF65-F5344CB8AC3E}">
        <p14:creationId xmlns:p14="http://schemas.microsoft.com/office/powerpoint/2010/main" val="52897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4C65C4-FD50-48E5-8720-B432E4351AEB}" type="datetimeFigureOut">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BDC91-C3AC-408A-A39B-3ECD51AC82CF}" type="slidenum">
              <a:rPr lang="en-US" smtClean="0"/>
              <a:t>‹#›</a:t>
            </a:fld>
            <a:endParaRPr lang="en-US"/>
          </a:p>
        </p:txBody>
      </p:sp>
    </p:spTree>
    <p:extLst>
      <p:ext uri="{BB962C8B-B14F-4D97-AF65-F5344CB8AC3E}">
        <p14:creationId xmlns:p14="http://schemas.microsoft.com/office/powerpoint/2010/main" val="36296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4C65C4-FD50-48E5-8720-B432E4351AEB}" type="datetimeFigureOut">
              <a:rPr lang="en-US" smtClean="0"/>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BDC91-C3AC-408A-A39B-3ECD51AC82CF}" type="slidenum">
              <a:rPr lang="en-US" smtClean="0"/>
              <a:t>‹#›</a:t>
            </a:fld>
            <a:endParaRPr lang="en-US"/>
          </a:p>
        </p:txBody>
      </p:sp>
    </p:spTree>
    <p:extLst>
      <p:ext uri="{BB962C8B-B14F-4D97-AF65-F5344CB8AC3E}">
        <p14:creationId xmlns:p14="http://schemas.microsoft.com/office/powerpoint/2010/main" val="116987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9420" y="408993"/>
            <a:ext cx="4800937" cy="1828800"/>
          </a:xfrm>
        </p:spPr>
        <p:txBody>
          <a:bodyPr anchor="b">
            <a:noAutofit/>
          </a:bodyPr>
          <a:lstStyle>
            <a:lvl1pPr>
              <a:defRPr sz="4400"/>
            </a:lvl1pPr>
          </a:lstStyle>
          <a:p>
            <a:r>
              <a:rPr lang="en-US"/>
              <a:t>Click to edit Master title style</a:t>
            </a:r>
          </a:p>
        </p:txBody>
      </p:sp>
      <p:sp>
        <p:nvSpPr>
          <p:cNvPr id="3" name="Content Placeholder 2"/>
          <p:cNvSpPr>
            <a:spLocks noGrp="1"/>
          </p:cNvSpPr>
          <p:nvPr>
            <p:ph idx="1"/>
          </p:nvPr>
        </p:nvSpPr>
        <p:spPr>
          <a:xfrm>
            <a:off x="606491" y="381000"/>
            <a:ext cx="5489510" cy="5791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9420" y="2237793"/>
            <a:ext cx="4800937"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4C65C4-FD50-48E5-8720-B432E4351AEB}"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BDC91-C3AC-408A-A39B-3ECD51AC82CF}" type="slidenum">
              <a:rPr lang="en-US" smtClean="0"/>
              <a:t>‹#›</a:t>
            </a:fld>
            <a:endParaRPr lang="en-US"/>
          </a:p>
        </p:txBody>
      </p:sp>
    </p:spTree>
    <p:extLst>
      <p:ext uri="{BB962C8B-B14F-4D97-AF65-F5344CB8AC3E}">
        <p14:creationId xmlns:p14="http://schemas.microsoft.com/office/powerpoint/2010/main" val="304363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56248" y="384048"/>
            <a:ext cx="4800600" cy="1828800"/>
          </a:xfrm>
        </p:spPr>
        <p:txBody>
          <a:bodyPr anchor="b">
            <a:noAutofit/>
          </a:bodyPr>
          <a:lstStyle>
            <a:lvl1pPr>
              <a:defRPr sz="44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a:ln>
            <a:noFill/>
          </a:ln>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556249" y="2240280"/>
            <a:ext cx="4799140"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7849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1200" y="381000"/>
            <a:ext cx="9372600" cy="12954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981200" y="1987419"/>
            <a:ext cx="9372600" cy="44831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631790" y="5586761"/>
            <a:ext cx="280731" cy="883759"/>
          </a:xfrm>
          <a:prstGeom prst="rect">
            <a:avLst/>
          </a:prstGeom>
        </p:spPr>
        <p:txBody>
          <a:bodyPr vert="vert270" lIns="91440" tIns="45720" rIns="91440" bIns="45720" rtlCol="0" anchor="ctr"/>
          <a:lstStyle>
            <a:lvl1pPr algn="l">
              <a:defRPr sz="1200">
                <a:solidFill>
                  <a:schemeClr val="tx2">
                    <a:lumMod val="65000"/>
                    <a:lumOff val="35000"/>
                  </a:schemeClr>
                </a:solidFill>
              </a:defRPr>
            </a:lvl1pPr>
          </a:lstStyle>
          <a:p>
            <a:fld id="{D24C65C4-FD50-48E5-8720-B432E4351AEB}" type="datetimeFigureOut">
              <a:rPr lang="en-US" smtClean="0"/>
              <a:t>5/6/2020</a:t>
            </a:fld>
            <a:endParaRPr lang="en-US"/>
          </a:p>
        </p:txBody>
      </p:sp>
      <p:sp>
        <p:nvSpPr>
          <p:cNvPr id="5" name="Footer Placeholder 4"/>
          <p:cNvSpPr>
            <a:spLocks noGrp="1"/>
          </p:cNvSpPr>
          <p:nvPr>
            <p:ph type="ftr" sz="quarter" idx="3"/>
          </p:nvPr>
        </p:nvSpPr>
        <p:spPr>
          <a:xfrm>
            <a:off x="11631790" y="365125"/>
            <a:ext cx="280730" cy="5139936"/>
          </a:xfrm>
          <a:prstGeom prst="rect">
            <a:avLst/>
          </a:prstGeom>
        </p:spPr>
        <p:txBody>
          <a:bodyPr vert="vert270" lIns="91440" tIns="45720" rIns="91440" bIns="45720" rtlCol="0" anchor="ctr"/>
          <a:lstStyle>
            <a:lvl1pPr algn="ctr">
              <a:defRPr sz="120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313321" y="6268940"/>
            <a:ext cx="722377" cy="201580"/>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fld id="{581BDC91-C3AC-408A-A39B-3ECD51AC82CF}" type="slidenum">
              <a:rPr lang="en-US" smtClean="0"/>
              <a:t>‹#›</a:t>
            </a:fld>
            <a:endParaRPr lang="en-US"/>
          </a:p>
        </p:txBody>
      </p:sp>
    </p:spTree>
    <p:extLst>
      <p:ext uri="{BB962C8B-B14F-4D97-AF65-F5344CB8AC3E}">
        <p14:creationId xmlns:p14="http://schemas.microsoft.com/office/powerpoint/2010/main" val="2826228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400" kern="1200" cap="all" baseline="0">
          <a:solidFill>
            <a:schemeClr val="accent1">
              <a:lumMod val="50000"/>
            </a:schemeClr>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mailto:Marketing@essex.com" TargetMode="External"/><Relationship Id="rId2" Type="http://schemas.openxmlformats.org/officeDocument/2006/relationships/hyperlink" Target="mailto:marketing@essex.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marketing@essex.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acebook.com/EssexProperty/"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1BCF-F2FD-48F7-8F06-CC8F1B6424DE}"/>
              </a:ext>
            </a:extLst>
          </p:cNvPr>
          <p:cNvSpPr>
            <a:spLocks noGrp="1"/>
          </p:cNvSpPr>
          <p:nvPr>
            <p:ph type="ctrTitle"/>
          </p:nvPr>
        </p:nvSpPr>
        <p:spPr>
          <a:xfrm>
            <a:off x="609600" y="755780"/>
            <a:ext cx="9844800" cy="3200400"/>
          </a:xfrm>
        </p:spPr>
        <p:txBody>
          <a:bodyPr>
            <a:normAutofit/>
          </a:bodyPr>
          <a:lstStyle/>
          <a:p>
            <a:r>
              <a:rPr lang="en-US"/>
              <a:t>Social Media 102</a:t>
            </a:r>
            <a:br>
              <a:rPr lang="en-US"/>
            </a:br>
            <a:endParaRPr lang="en-US"/>
          </a:p>
        </p:txBody>
      </p:sp>
      <p:sp>
        <p:nvSpPr>
          <p:cNvPr id="3" name="Subtitle 2">
            <a:extLst>
              <a:ext uri="{FF2B5EF4-FFF2-40B4-BE49-F238E27FC236}">
                <a16:creationId xmlns:a16="http://schemas.microsoft.com/office/drawing/2014/main" id="{98B2910F-FEFA-4802-A1C8-198C8A37EF48}"/>
              </a:ext>
            </a:extLst>
          </p:cNvPr>
          <p:cNvSpPr>
            <a:spLocks noGrp="1"/>
          </p:cNvSpPr>
          <p:nvPr>
            <p:ph type="subTitle" idx="1"/>
          </p:nvPr>
        </p:nvSpPr>
        <p:spPr/>
        <p:txBody>
          <a:bodyPr vert="horz" lIns="91440" tIns="45720" rIns="91440" bIns="45720" rtlCol="0" anchor="t">
            <a:normAutofit/>
          </a:bodyPr>
          <a:lstStyle/>
          <a:p>
            <a:r>
              <a:rPr lang="en-US"/>
              <a:t>May 6 &amp; 7, 2020</a:t>
            </a:r>
          </a:p>
        </p:txBody>
      </p:sp>
    </p:spTree>
    <p:extLst>
      <p:ext uri="{BB962C8B-B14F-4D97-AF65-F5344CB8AC3E}">
        <p14:creationId xmlns:p14="http://schemas.microsoft.com/office/powerpoint/2010/main" val="333911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B2083-1D54-48CB-B3A4-69DC4B606782}"/>
              </a:ext>
            </a:extLst>
          </p:cNvPr>
          <p:cNvSpPr>
            <a:spLocks noGrp="1"/>
          </p:cNvSpPr>
          <p:nvPr>
            <p:ph type="title"/>
          </p:nvPr>
        </p:nvSpPr>
        <p:spPr/>
        <p:txBody>
          <a:bodyPr/>
          <a:lstStyle/>
          <a:p>
            <a:r>
              <a:rPr lang="en-US">
                <a:cs typeface="Calibri"/>
              </a:rPr>
              <a:t>What should I post?</a:t>
            </a:r>
            <a:endParaRPr lang="en-US"/>
          </a:p>
        </p:txBody>
      </p:sp>
      <p:pic>
        <p:nvPicPr>
          <p:cNvPr id="4" name="Picture 4" descr="A picture containing bird&#10;&#10;Description generated with very high confidence">
            <a:extLst>
              <a:ext uri="{FF2B5EF4-FFF2-40B4-BE49-F238E27FC236}">
                <a16:creationId xmlns:a16="http://schemas.microsoft.com/office/drawing/2014/main" id="{6DDF97E7-818C-44B3-AE80-FCFC6723CF88}"/>
              </a:ext>
            </a:extLst>
          </p:cNvPr>
          <p:cNvPicPr>
            <a:picLocks noGrp="1" noChangeAspect="1"/>
          </p:cNvPicPr>
          <p:nvPr>
            <p:ph idx="1"/>
          </p:nvPr>
        </p:nvPicPr>
        <p:blipFill>
          <a:blip r:embed="rId2"/>
          <a:stretch>
            <a:fillRect/>
          </a:stretch>
        </p:blipFill>
        <p:spPr>
          <a:xfrm>
            <a:off x="1204181" y="1906499"/>
            <a:ext cx="5815170" cy="4483101"/>
          </a:xfrm>
        </p:spPr>
      </p:pic>
      <p:pic>
        <p:nvPicPr>
          <p:cNvPr id="6" name="Picture 6" descr="A screenshot of a social media post&#10;&#10;Description generated with very high confidence">
            <a:extLst>
              <a:ext uri="{FF2B5EF4-FFF2-40B4-BE49-F238E27FC236}">
                <a16:creationId xmlns:a16="http://schemas.microsoft.com/office/drawing/2014/main" id="{BC724048-6A4B-4C72-865B-AFA6CB5B7DC8}"/>
              </a:ext>
            </a:extLst>
          </p:cNvPr>
          <p:cNvPicPr>
            <a:picLocks noChangeAspect="1"/>
          </p:cNvPicPr>
          <p:nvPr/>
        </p:nvPicPr>
        <p:blipFill>
          <a:blip r:embed="rId3"/>
          <a:stretch>
            <a:fillRect/>
          </a:stretch>
        </p:blipFill>
        <p:spPr>
          <a:xfrm>
            <a:off x="6713692" y="1995221"/>
            <a:ext cx="5049430" cy="3096831"/>
          </a:xfrm>
          <a:prstGeom prst="rect">
            <a:avLst/>
          </a:prstGeom>
        </p:spPr>
      </p:pic>
    </p:spTree>
    <p:extLst>
      <p:ext uri="{BB962C8B-B14F-4D97-AF65-F5344CB8AC3E}">
        <p14:creationId xmlns:p14="http://schemas.microsoft.com/office/powerpoint/2010/main" val="120033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94ECB-98D6-4E8F-9BBB-35BE1EAFF58E}"/>
              </a:ext>
            </a:extLst>
          </p:cNvPr>
          <p:cNvSpPr>
            <a:spLocks noGrp="1"/>
          </p:cNvSpPr>
          <p:nvPr>
            <p:ph type="title"/>
          </p:nvPr>
        </p:nvSpPr>
        <p:spPr>
          <a:xfrm>
            <a:off x="2000907" y="157655"/>
            <a:ext cx="9372600" cy="901263"/>
          </a:xfrm>
        </p:spPr>
        <p:txBody>
          <a:bodyPr/>
          <a:lstStyle/>
          <a:p>
            <a:r>
              <a:rPr lang="en-US">
                <a:ea typeface="+mj-lt"/>
                <a:cs typeface="+mj-lt"/>
              </a:rPr>
              <a:t>EXAMPLES: RESIDENT POSTS ON FB</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F5DB392B-84F3-4D86-8550-357AF8C9CA48}"/>
              </a:ext>
            </a:extLst>
          </p:cNvPr>
          <p:cNvPicPr>
            <a:picLocks noGrp="1" noChangeAspect="1"/>
          </p:cNvPicPr>
          <p:nvPr>
            <p:ph idx="1"/>
          </p:nvPr>
        </p:nvPicPr>
        <p:blipFill>
          <a:blip r:embed="rId2"/>
          <a:stretch>
            <a:fillRect/>
          </a:stretch>
        </p:blipFill>
        <p:spPr>
          <a:xfrm>
            <a:off x="2749355" y="1238907"/>
            <a:ext cx="3684181" cy="5619531"/>
          </a:xfrm>
        </p:spPr>
      </p:pic>
      <p:sp>
        <p:nvSpPr>
          <p:cNvPr id="12" name="TextBox 11">
            <a:extLst>
              <a:ext uri="{FF2B5EF4-FFF2-40B4-BE49-F238E27FC236}">
                <a16:creationId xmlns:a16="http://schemas.microsoft.com/office/drawing/2014/main" id="{45D9DEEF-0980-4C01-8DBD-5441D0AAC6E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cap="all">
              <a:solidFill>
                <a:srgbClr val="00778D"/>
              </a:solidFill>
              <a:cs typeface="Calibri"/>
            </a:endParaRPr>
          </a:p>
        </p:txBody>
      </p:sp>
      <p:pic>
        <p:nvPicPr>
          <p:cNvPr id="13" name="Picture 13" descr="A close up of food&#10;&#10;Description generated with very high confidence">
            <a:extLst>
              <a:ext uri="{FF2B5EF4-FFF2-40B4-BE49-F238E27FC236}">
                <a16:creationId xmlns:a16="http://schemas.microsoft.com/office/drawing/2014/main" id="{D6E4E479-0762-410C-AEBC-98C52E2C4D7E}"/>
              </a:ext>
            </a:extLst>
          </p:cNvPr>
          <p:cNvPicPr>
            <a:picLocks noChangeAspect="1"/>
          </p:cNvPicPr>
          <p:nvPr/>
        </p:nvPicPr>
        <p:blipFill rotWithShape="1">
          <a:blip r:embed="rId3"/>
          <a:srcRect l="4383" t="1214" r="2922" b="-240"/>
          <a:stretch/>
        </p:blipFill>
        <p:spPr>
          <a:xfrm>
            <a:off x="6997262" y="1203593"/>
            <a:ext cx="3753219" cy="5492796"/>
          </a:xfrm>
          <a:prstGeom prst="rect">
            <a:avLst/>
          </a:prstGeom>
        </p:spPr>
      </p:pic>
    </p:spTree>
    <p:extLst>
      <p:ext uri="{BB962C8B-B14F-4D97-AF65-F5344CB8AC3E}">
        <p14:creationId xmlns:p14="http://schemas.microsoft.com/office/powerpoint/2010/main" val="47102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00FE-4222-4AFD-AF68-627E20D32692}"/>
              </a:ext>
            </a:extLst>
          </p:cNvPr>
          <p:cNvSpPr>
            <a:spLocks noGrp="1"/>
          </p:cNvSpPr>
          <p:nvPr>
            <p:ph type="title"/>
          </p:nvPr>
        </p:nvSpPr>
        <p:spPr>
          <a:xfrm>
            <a:off x="255814" y="-292826"/>
            <a:ext cx="11471808" cy="1458725"/>
          </a:xfrm>
        </p:spPr>
        <p:txBody>
          <a:bodyPr/>
          <a:lstStyle/>
          <a:p>
            <a:r>
              <a:rPr lang="en-US" sz="5400"/>
              <a:t>Examples: Resident Posts on FB</a:t>
            </a:r>
          </a:p>
        </p:txBody>
      </p:sp>
      <p:pic>
        <p:nvPicPr>
          <p:cNvPr id="3" name="Picture 3" descr="A picture containing indoor, photo, cat, different&#10;&#10;Description generated with very high confidence">
            <a:extLst>
              <a:ext uri="{FF2B5EF4-FFF2-40B4-BE49-F238E27FC236}">
                <a16:creationId xmlns:a16="http://schemas.microsoft.com/office/drawing/2014/main" id="{6781A870-171C-4669-8B9A-7DC89E3F83B6}"/>
              </a:ext>
            </a:extLst>
          </p:cNvPr>
          <p:cNvPicPr>
            <a:picLocks noChangeAspect="1"/>
          </p:cNvPicPr>
          <p:nvPr/>
        </p:nvPicPr>
        <p:blipFill>
          <a:blip r:embed="rId2"/>
          <a:stretch>
            <a:fillRect/>
          </a:stretch>
        </p:blipFill>
        <p:spPr>
          <a:xfrm>
            <a:off x="2613051" y="1557385"/>
            <a:ext cx="3957392" cy="4862380"/>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A363C243-EBA1-48D9-AC4F-2BE3804F867A}"/>
              </a:ext>
            </a:extLst>
          </p:cNvPr>
          <p:cNvPicPr>
            <a:picLocks noChangeAspect="1"/>
          </p:cNvPicPr>
          <p:nvPr/>
        </p:nvPicPr>
        <p:blipFill>
          <a:blip r:embed="rId3"/>
          <a:stretch>
            <a:fillRect/>
          </a:stretch>
        </p:blipFill>
        <p:spPr>
          <a:xfrm>
            <a:off x="7444247" y="1437193"/>
            <a:ext cx="3541595" cy="4983211"/>
          </a:xfrm>
          <a:prstGeom prst="rect">
            <a:avLst/>
          </a:prstGeom>
        </p:spPr>
      </p:pic>
    </p:spTree>
    <p:extLst>
      <p:ext uri="{BB962C8B-B14F-4D97-AF65-F5344CB8AC3E}">
        <p14:creationId xmlns:p14="http://schemas.microsoft.com/office/powerpoint/2010/main" val="119446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F741-4918-4367-9C47-BBA8DD0EDBB2}"/>
              </a:ext>
            </a:extLst>
          </p:cNvPr>
          <p:cNvSpPr>
            <a:spLocks noGrp="1"/>
          </p:cNvSpPr>
          <p:nvPr>
            <p:ph type="title"/>
          </p:nvPr>
        </p:nvSpPr>
        <p:spPr>
          <a:xfrm>
            <a:off x="228600" y="256608"/>
            <a:ext cx="11794957" cy="948892"/>
          </a:xfrm>
        </p:spPr>
        <p:txBody>
          <a:bodyPr>
            <a:normAutofit/>
          </a:bodyPr>
          <a:lstStyle/>
          <a:p>
            <a:r>
              <a:rPr lang="en-US" sz="4800">
                <a:cs typeface="Calibri"/>
              </a:rPr>
              <a:t>Engaging Resident Posts on Instagram</a:t>
            </a:r>
            <a:endParaRPr lang="en-US" sz="4800"/>
          </a:p>
        </p:txBody>
      </p:sp>
      <p:pic>
        <p:nvPicPr>
          <p:cNvPr id="4" name="Picture 4" descr="A screen shot of a social media post&#10;&#10;Description generated with high confidence">
            <a:extLst>
              <a:ext uri="{FF2B5EF4-FFF2-40B4-BE49-F238E27FC236}">
                <a16:creationId xmlns:a16="http://schemas.microsoft.com/office/drawing/2014/main" id="{F933E319-BD23-42D9-88BE-FB1ED05E22D7}"/>
              </a:ext>
            </a:extLst>
          </p:cNvPr>
          <p:cNvPicPr>
            <a:picLocks noChangeAspect="1"/>
          </p:cNvPicPr>
          <p:nvPr/>
        </p:nvPicPr>
        <p:blipFill>
          <a:blip r:embed="rId2"/>
          <a:stretch>
            <a:fillRect/>
          </a:stretch>
        </p:blipFill>
        <p:spPr>
          <a:xfrm>
            <a:off x="7335523" y="1216240"/>
            <a:ext cx="3290532" cy="5482509"/>
          </a:xfrm>
          <a:prstGeom prst="rect">
            <a:avLst/>
          </a:prstGeom>
        </p:spPr>
      </p:pic>
      <p:pic>
        <p:nvPicPr>
          <p:cNvPr id="3" name="Picture 4" descr="A close up of food on a table&#10;&#10;Description generated with high confidence">
            <a:extLst>
              <a:ext uri="{FF2B5EF4-FFF2-40B4-BE49-F238E27FC236}">
                <a16:creationId xmlns:a16="http://schemas.microsoft.com/office/drawing/2014/main" id="{01D7E925-32C3-46B7-A396-1C8DC7357514}"/>
              </a:ext>
            </a:extLst>
          </p:cNvPr>
          <p:cNvPicPr>
            <a:picLocks noChangeAspect="1"/>
          </p:cNvPicPr>
          <p:nvPr/>
        </p:nvPicPr>
        <p:blipFill rotWithShape="1">
          <a:blip r:embed="rId3"/>
          <a:srcRect r="323" b="11657"/>
          <a:stretch/>
        </p:blipFill>
        <p:spPr>
          <a:xfrm>
            <a:off x="3627157" y="1214774"/>
            <a:ext cx="3446236" cy="5488777"/>
          </a:xfrm>
          <a:prstGeom prst="rect">
            <a:avLst/>
          </a:prstGeom>
        </p:spPr>
      </p:pic>
      <p:sp>
        <p:nvSpPr>
          <p:cNvPr id="6" name="TextBox 5">
            <a:extLst>
              <a:ext uri="{FF2B5EF4-FFF2-40B4-BE49-F238E27FC236}">
                <a16:creationId xmlns:a16="http://schemas.microsoft.com/office/drawing/2014/main" id="{B301A0B9-ECA0-42F0-8DFC-1E252C8387A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7" name="TextBox 6">
            <a:extLst>
              <a:ext uri="{FF2B5EF4-FFF2-40B4-BE49-F238E27FC236}">
                <a16:creationId xmlns:a16="http://schemas.microsoft.com/office/drawing/2014/main" id="{8BCC758A-2E12-48C9-B41D-05941AEBD18F}"/>
              </a:ext>
            </a:extLst>
          </p:cNvPr>
          <p:cNvSpPr txBox="1"/>
          <p:nvPr/>
        </p:nvSpPr>
        <p:spPr>
          <a:xfrm>
            <a:off x="345406" y="1518486"/>
            <a:ext cx="2743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Essex Skyline: </a:t>
            </a:r>
          </a:p>
          <a:p>
            <a:r>
              <a:rPr lang="en-US">
                <a:cs typeface="Calibri"/>
              </a:rPr>
              <a:t>1. Easter Dinner Giveaway:  They gave away a $200 gift card to Mastros to one lucky resident </a:t>
            </a:r>
          </a:p>
          <a:p>
            <a:r>
              <a:rPr lang="en-US">
                <a:cs typeface="Calibri"/>
              </a:rPr>
              <a:t>2. Happy #EarthDay gift for the residents.  </a:t>
            </a:r>
          </a:p>
        </p:txBody>
      </p:sp>
    </p:spTree>
    <p:extLst>
      <p:ext uri="{BB962C8B-B14F-4D97-AF65-F5344CB8AC3E}">
        <p14:creationId xmlns:p14="http://schemas.microsoft.com/office/powerpoint/2010/main" val="391757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A0C0-0913-445A-B7B5-713DEE4789DC}"/>
              </a:ext>
            </a:extLst>
          </p:cNvPr>
          <p:cNvSpPr>
            <a:spLocks noGrp="1"/>
          </p:cNvSpPr>
          <p:nvPr>
            <p:ph type="title"/>
          </p:nvPr>
        </p:nvSpPr>
        <p:spPr>
          <a:xfrm>
            <a:off x="362465" y="483149"/>
            <a:ext cx="6757832" cy="1579194"/>
          </a:xfrm>
        </p:spPr>
        <p:txBody>
          <a:bodyPr/>
          <a:lstStyle/>
          <a:p>
            <a:r>
              <a:rPr lang="en-US" sz="4000">
                <a:ea typeface="+mj-lt"/>
                <a:cs typeface="+mj-lt"/>
              </a:rPr>
              <a:t>POSTING TIPS </a:t>
            </a:r>
            <a:br>
              <a:rPr lang="en-US" sz="4000">
                <a:ea typeface="+mj-lt"/>
                <a:cs typeface="+mj-lt"/>
              </a:rPr>
            </a:br>
            <a:r>
              <a:rPr lang="en-US" sz="4000">
                <a:ea typeface="+mj-lt"/>
                <a:cs typeface="+mj-lt"/>
              </a:rPr>
              <a:t>- </a:t>
            </a:r>
            <a:r>
              <a:rPr lang="en-US" sz="4000" i="1">
                <a:ea typeface="+mj-lt"/>
                <a:cs typeface="+mj-lt"/>
              </a:rPr>
              <a:t>AVOID THIS CONTENT</a:t>
            </a:r>
            <a:endParaRPr lang="en-US" sz="4000">
              <a:ea typeface="+mj-lt"/>
              <a:cs typeface="+mj-lt"/>
            </a:endParaRPr>
          </a:p>
          <a:p>
            <a:endParaRPr lang="en-US">
              <a:cs typeface="Calibri"/>
            </a:endParaRPr>
          </a:p>
        </p:txBody>
      </p:sp>
      <p:sp>
        <p:nvSpPr>
          <p:cNvPr id="3" name="Text Placeholder 2">
            <a:extLst>
              <a:ext uri="{FF2B5EF4-FFF2-40B4-BE49-F238E27FC236}">
                <a16:creationId xmlns:a16="http://schemas.microsoft.com/office/drawing/2014/main" id="{E6FC7693-3FFE-4424-B49B-623BA922721D}"/>
              </a:ext>
            </a:extLst>
          </p:cNvPr>
          <p:cNvSpPr>
            <a:spLocks noGrp="1"/>
          </p:cNvSpPr>
          <p:nvPr>
            <p:ph type="body" idx="1"/>
          </p:nvPr>
        </p:nvSpPr>
        <p:spPr>
          <a:xfrm>
            <a:off x="63843" y="1362126"/>
            <a:ext cx="6452287" cy="5175009"/>
          </a:xfrm>
        </p:spPr>
        <p:txBody>
          <a:bodyPr vert="horz" lIns="91440" tIns="45720" rIns="91440" bIns="45720" rtlCol="0" anchor="t">
            <a:normAutofit fontScale="92500" lnSpcReduction="20000"/>
          </a:bodyPr>
          <a:lstStyle/>
          <a:p>
            <a:pPr marL="285750" indent="-285750">
              <a:spcBef>
                <a:spcPts val="1800"/>
              </a:spcBef>
              <a:buFont typeface="Arial"/>
              <a:buChar char="•"/>
            </a:pPr>
            <a:r>
              <a:rPr lang="en-US" b="1">
                <a:ea typeface="+mn-lt"/>
                <a:cs typeface="+mn-lt"/>
              </a:rPr>
              <a:t>Content From Other Brands</a:t>
            </a:r>
            <a:endParaRPr lang="en-US">
              <a:ea typeface="+mn-lt"/>
              <a:cs typeface="+mn-lt"/>
            </a:endParaRPr>
          </a:p>
          <a:p>
            <a:pPr marL="742950" lvl="1" indent="-285750">
              <a:buFont typeface="Arial"/>
              <a:buChar char="•"/>
            </a:pPr>
            <a:r>
              <a:rPr lang="en-US">
                <a:ea typeface="+mn-lt"/>
                <a:cs typeface="+mn-lt"/>
              </a:rPr>
              <a:t>Do not use photos, videos, or other media that are not owned by Essex. (i.e., movies, TV shows, cartoon characters, etc.)</a:t>
            </a:r>
          </a:p>
          <a:p>
            <a:pPr marL="742950" lvl="1" indent="-285750">
              <a:buFont typeface="Arial"/>
              <a:buChar char="•"/>
            </a:pPr>
            <a:r>
              <a:rPr lang="en-US">
                <a:ea typeface="+mn-lt"/>
                <a:cs typeface="+mn-lt"/>
              </a:rPr>
              <a:t>Sharing is okay</a:t>
            </a:r>
          </a:p>
          <a:p>
            <a:pPr marL="285750" indent="-285750">
              <a:spcBef>
                <a:spcPts val="1800"/>
              </a:spcBef>
              <a:buFont typeface="Arial"/>
              <a:buChar char="•"/>
            </a:pPr>
            <a:r>
              <a:rPr lang="en-US" b="1">
                <a:ea typeface="+mn-lt"/>
                <a:cs typeface="+mn-lt"/>
              </a:rPr>
              <a:t>Content That Would Violate Fair Housing Laws</a:t>
            </a:r>
            <a:endParaRPr lang="en-US">
              <a:ea typeface="+mn-lt"/>
              <a:cs typeface="+mn-lt"/>
            </a:endParaRPr>
          </a:p>
          <a:p>
            <a:pPr marL="742950" lvl="1" indent="-285750">
              <a:buFont typeface="Arial"/>
              <a:buChar char="•"/>
            </a:pPr>
            <a:r>
              <a:rPr lang="en-US" b="1">
                <a:ea typeface="+mn-lt"/>
                <a:cs typeface="+mn-lt"/>
              </a:rPr>
              <a:t>Fair Housing laws apply on Facebook.</a:t>
            </a:r>
            <a:r>
              <a:rPr lang="en-US">
                <a:ea typeface="+mn-lt"/>
                <a:cs typeface="+mn-lt"/>
              </a:rPr>
              <a:t> Do not post anything that could be construed as discriminatory, offensive, or controversial to any group.</a:t>
            </a:r>
          </a:p>
          <a:p>
            <a:pPr marL="742950" lvl="1" indent="-285750">
              <a:buFont typeface="Arial"/>
              <a:buChar char="•"/>
            </a:pPr>
            <a:r>
              <a:rPr lang="en-US">
                <a:ea typeface="+mn-lt"/>
                <a:cs typeface="+mn-lt"/>
              </a:rPr>
              <a:t>Photos and videos from your community are highly encouraged, but keep in mind that the photos from your community should </a:t>
            </a:r>
            <a:r>
              <a:rPr lang="en-US" b="1">
                <a:ea typeface="+mn-lt"/>
                <a:cs typeface="+mn-lt"/>
              </a:rPr>
              <a:t>showcase the range of diversity of residents </a:t>
            </a:r>
            <a:r>
              <a:rPr lang="en-US">
                <a:ea typeface="+mn-lt"/>
                <a:cs typeface="+mn-lt"/>
              </a:rPr>
              <a:t>of your community. Facebook users should see people from different races, ethnicities, and ages (including children).  </a:t>
            </a:r>
          </a:p>
          <a:p>
            <a:pPr marL="285750" indent="-285750">
              <a:spcBef>
                <a:spcPts val="1800"/>
              </a:spcBef>
              <a:buFont typeface="Arial"/>
              <a:buChar char="•"/>
            </a:pPr>
            <a:r>
              <a:rPr lang="en-US" b="1">
                <a:ea typeface="+mn-lt"/>
                <a:cs typeface="+mn-lt"/>
              </a:rPr>
              <a:t>Resident Photos Without Permission</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92E21063-0539-49DD-9D73-0EE02C2477BA}"/>
              </a:ext>
            </a:extLst>
          </p:cNvPr>
          <p:cNvPicPr>
            <a:picLocks noChangeAspect="1"/>
          </p:cNvPicPr>
          <p:nvPr/>
        </p:nvPicPr>
        <p:blipFill>
          <a:blip r:embed="rId2"/>
          <a:stretch>
            <a:fillRect/>
          </a:stretch>
        </p:blipFill>
        <p:spPr>
          <a:xfrm>
            <a:off x="7422293" y="77512"/>
            <a:ext cx="4246604" cy="3716758"/>
          </a:xfrm>
          <a:prstGeom prst="rect">
            <a:avLst/>
          </a:prstGeom>
        </p:spPr>
      </p:pic>
      <p:pic>
        <p:nvPicPr>
          <p:cNvPr id="6" name="Picture 6" descr="A picture containing sitting, face, front, elephant&#10;&#10;Description generated with very high confidence">
            <a:extLst>
              <a:ext uri="{FF2B5EF4-FFF2-40B4-BE49-F238E27FC236}">
                <a16:creationId xmlns:a16="http://schemas.microsoft.com/office/drawing/2014/main" id="{413E5103-9786-4CA0-89E6-1C5ECFDE08EF}"/>
              </a:ext>
            </a:extLst>
          </p:cNvPr>
          <p:cNvPicPr>
            <a:picLocks noChangeAspect="1"/>
          </p:cNvPicPr>
          <p:nvPr/>
        </p:nvPicPr>
        <p:blipFill>
          <a:blip r:embed="rId3"/>
          <a:stretch>
            <a:fillRect/>
          </a:stretch>
        </p:blipFill>
        <p:spPr>
          <a:xfrm>
            <a:off x="8925698" y="3865961"/>
            <a:ext cx="2743200" cy="2627159"/>
          </a:xfrm>
          <a:prstGeom prst="rect">
            <a:avLst/>
          </a:prstGeom>
        </p:spPr>
      </p:pic>
      <p:pic>
        <p:nvPicPr>
          <p:cNvPr id="8" name="Picture 8" descr="A picture containing drawing&#10;&#10;Description generated with very high confidence">
            <a:extLst>
              <a:ext uri="{FF2B5EF4-FFF2-40B4-BE49-F238E27FC236}">
                <a16:creationId xmlns:a16="http://schemas.microsoft.com/office/drawing/2014/main" id="{BE7D1B29-D9B4-4BEF-9A72-02B08AA4EC3C}"/>
              </a:ext>
            </a:extLst>
          </p:cNvPr>
          <p:cNvPicPr>
            <a:picLocks noChangeAspect="1"/>
          </p:cNvPicPr>
          <p:nvPr/>
        </p:nvPicPr>
        <p:blipFill>
          <a:blip r:embed="rId4"/>
          <a:stretch>
            <a:fillRect/>
          </a:stretch>
        </p:blipFill>
        <p:spPr>
          <a:xfrm>
            <a:off x="6376988" y="4770610"/>
            <a:ext cx="1724025" cy="1724025"/>
          </a:xfrm>
          <a:prstGeom prst="rect">
            <a:avLst/>
          </a:prstGeom>
        </p:spPr>
      </p:pic>
    </p:spTree>
    <p:extLst>
      <p:ext uri="{BB962C8B-B14F-4D97-AF65-F5344CB8AC3E}">
        <p14:creationId xmlns:p14="http://schemas.microsoft.com/office/powerpoint/2010/main" val="313215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a:extLst>
              <a:ext uri="{FF2B5EF4-FFF2-40B4-BE49-F238E27FC236}">
                <a16:creationId xmlns:a16="http://schemas.microsoft.com/office/drawing/2014/main" id="{F5B98F3C-EBD2-448B-B5D3-217CF3E81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36" t="15416" r="34085" b="19829"/>
          <a:stretch/>
        </p:blipFill>
        <p:spPr bwMode="auto">
          <a:xfrm>
            <a:off x="7883068" y="3037399"/>
            <a:ext cx="3834581" cy="2664543"/>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973366B-99CD-4974-BC0D-7E827930267F}"/>
              </a:ext>
            </a:extLst>
          </p:cNvPr>
          <p:cNvSpPr>
            <a:spLocks noGrp="1"/>
          </p:cNvSpPr>
          <p:nvPr>
            <p:ph type="title"/>
          </p:nvPr>
        </p:nvSpPr>
        <p:spPr>
          <a:xfrm>
            <a:off x="1981200" y="381000"/>
            <a:ext cx="9699266" cy="1295400"/>
          </a:xfrm>
        </p:spPr>
        <p:txBody>
          <a:bodyPr>
            <a:normAutofit/>
          </a:bodyPr>
          <a:lstStyle/>
          <a:p>
            <a:r>
              <a:rPr lang="en-US"/>
              <a:t>Posting Tips</a:t>
            </a:r>
            <a:br>
              <a:rPr lang="en-US"/>
            </a:br>
            <a:r>
              <a:rPr lang="en-US"/>
              <a:t>- </a:t>
            </a:r>
            <a:r>
              <a:rPr lang="en-US" sz="4000" i="1"/>
              <a:t>Avoid This Content</a:t>
            </a:r>
          </a:p>
        </p:txBody>
      </p:sp>
      <p:sp>
        <p:nvSpPr>
          <p:cNvPr id="3" name="Content Placeholder 2">
            <a:extLst>
              <a:ext uri="{FF2B5EF4-FFF2-40B4-BE49-F238E27FC236}">
                <a16:creationId xmlns:a16="http://schemas.microsoft.com/office/drawing/2014/main" id="{6A5BBE37-485D-4D25-8626-4C568BC1174F}"/>
              </a:ext>
            </a:extLst>
          </p:cNvPr>
          <p:cNvSpPr>
            <a:spLocks noGrp="1"/>
          </p:cNvSpPr>
          <p:nvPr>
            <p:ph idx="1"/>
          </p:nvPr>
        </p:nvSpPr>
        <p:spPr>
          <a:xfrm>
            <a:off x="1981200" y="1987419"/>
            <a:ext cx="5901868" cy="4747336"/>
          </a:xfrm>
        </p:spPr>
        <p:txBody>
          <a:bodyPr numCol="1">
            <a:normAutofit fontScale="92500" lnSpcReduction="10000"/>
          </a:bodyPr>
          <a:lstStyle/>
          <a:p>
            <a:r>
              <a:rPr lang="en-US" b="1"/>
              <a:t>Essex Confidential Information</a:t>
            </a:r>
          </a:p>
          <a:p>
            <a:r>
              <a:rPr lang="en-US" b="1"/>
              <a:t>Pricing / Special Offers (very minimal)</a:t>
            </a:r>
          </a:p>
          <a:p>
            <a:pPr lvl="1"/>
            <a:r>
              <a:rPr lang="en-US"/>
              <a:t>Facebook is not the appropriate medium for pricing messages due to the fact that current residents make up the majority of the audience.</a:t>
            </a:r>
          </a:p>
          <a:p>
            <a:pPr lvl="1"/>
            <a:r>
              <a:rPr lang="en-US"/>
              <a:t>Cannot be shared without the full legal disclaimer.</a:t>
            </a:r>
          </a:p>
          <a:p>
            <a:r>
              <a:rPr lang="en-US" b="1"/>
              <a:t>Competition</a:t>
            </a:r>
          </a:p>
          <a:p>
            <a:r>
              <a:rPr lang="en-US" b="1"/>
              <a:t>Irrelevant or Inappropriate Content</a:t>
            </a:r>
          </a:p>
          <a:p>
            <a:r>
              <a:rPr lang="en-US" b="1"/>
              <a:t>Low quality images</a:t>
            </a:r>
          </a:p>
          <a:p>
            <a:pPr lvl="1"/>
            <a:r>
              <a:rPr lang="en-US"/>
              <a:t>Blurry, watermarks, have excessive amounts of copy</a:t>
            </a:r>
          </a:p>
          <a:p>
            <a:r>
              <a:rPr lang="en-US" b="1"/>
              <a:t>Close-ups of alcohol</a:t>
            </a:r>
          </a:p>
        </p:txBody>
      </p:sp>
      <p:pic>
        <p:nvPicPr>
          <p:cNvPr id="3074" name="Picture 2" descr="No Admittance, Do Not Touch, Hand, Prohibited">
            <a:extLst>
              <a:ext uri="{FF2B5EF4-FFF2-40B4-BE49-F238E27FC236}">
                <a16:creationId xmlns:a16="http://schemas.microsoft.com/office/drawing/2014/main" id="{8AF71206-816A-43A1-BE04-3E3649A701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15" t="11131" r="11121" b="11420"/>
          <a:stretch/>
        </p:blipFill>
        <p:spPr bwMode="auto">
          <a:xfrm>
            <a:off x="166840" y="5018516"/>
            <a:ext cx="1718808" cy="17162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71F029-D41B-4D64-860F-F56D88E4D132}"/>
              </a:ext>
            </a:extLst>
          </p:cNvPr>
          <p:cNvSpPr txBox="1"/>
          <p:nvPr/>
        </p:nvSpPr>
        <p:spPr>
          <a:xfrm>
            <a:off x="9547517" y="2854293"/>
            <a:ext cx="1973923" cy="183106"/>
          </a:xfrm>
          <a:prstGeom prst="rect">
            <a:avLst/>
          </a:prstGeom>
          <a:solidFill>
            <a:schemeClr val="bg1"/>
          </a:solidFill>
        </p:spPr>
        <p:txBody>
          <a:bodyPr wrap="square" rtlCol="0">
            <a:spAutoFit/>
          </a:bodyPr>
          <a:lstStyle/>
          <a:p>
            <a:endParaRPr lang="en-US" sz="900"/>
          </a:p>
        </p:txBody>
      </p:sp>
      <p:pic>
        <p:nvPicPr>
          <p:cNvPr id="8" name="Picture 7" descr="A screenshot of a cell phone&#10;&#10;Description generated with very high confidence">
            <a:extLst>
              <a:ext uri="{FF2B5EF4-FFF2-40B4-BE49-F238E27FC236}">
                <a16:creationId xmlns:a16="http://schemas.microsoft.com/office/drawing/2014/main" id="{0E021294-9094-4046-9886-85FF334E2FBF}"/>
              </a:ext>
            </a:extLst>
          </p:cNvPr>
          <p:cNvPicPr>
            <a:picLocks noChangeAspect="1"/>
          </p:cNvPicPr>
          <p:nvPr/>
        </p:nvPicPr>
        <p:blipFill rotWithShape="1">
          <a:blip r:embed="rId4">
            <a:extLst>
              <a:ext uri="{28A0092B-C50C-407E-A947-70E740481C1C}">
                <a14:useLocalDpi xmlns:a14="http://schemas.microsoft.com/office/drawing/2010/main" val="0"/>
              </a:ext>
            </a:extLst>
          </a:blip>
          <a:srcRect t="9062" b="8265"/>
          <a:stretch/>
        </p:blipFill>
        <p:spPr>
          <a:xfrm>
            <a:off x="8998090" y="159826"/>
            <a:ext cx="2981898" cy="314381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151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3A9A-5F5C-4BC2-8869-2C84047192F9}"/>
              </a:ext>
            </a:extLst>
          </p:cNvPr>
          <p:cNvSpPr>
            <a:spLocks noGrp="1"/>
          </p:cNvSpPr>
          <p:nvPr>
            <p:ph type="title"/>
          </p:nvPr>
        </p:nvSpPr>
        <p:spPr>
          <a:xfrm>
            <a:off x="1981200" y="381000"/>
            <a:ext cx="9372600" cy="842142"/>
          </a:xfrm>
        </p:spPr>
        <p:txBody>
          <a:bodyPr/>
          <a:lstStyle/>
          <a:p>
            <a:r>
              <a:rPr lang="en-US">
                <a:cs typeface="Calibri"/>
              </a:rPr>
              <a:t>Hashtags </a:t>
            </a:r>
            <a:endParaRPr lang="en-US"/>
          </a:p>
        </p:txBody>
      </p:sp>
      <p:sp>
        <p:nvSpPr>
          <p:cNvPr id="3" name="Content Placeholder 2">
            <a:extLst>
              <a:ext uri="{FF2B5EF4-FFF2-40B4-BE49-F238E27FC236}">
                <a16:creationId xmlns:a16="http://schemas.microsoft.com/office/drawing/2014/main" id="{1D54FE79-95E9-4379-A64C-C6B2CE9103AA}"/>
              </a:ext>
            </a:extLst>
          </p:cNvPr>
          <p:cNvSpPr>
            <a:spLocks noGrp="1"/>
          </p:cNvSpPr>
          <p:nvPr>
            <p:ph idx="1"/>
          </p:nvPr>
        </p:nvSpPr>
        <p:spPr>
          <a:xfrm>
            <a:off x="1593631" y="1527591"/>
            <a:ext cx="6883425" cy="5231963"/>
          </a:xfrm>
        </p:spPr>
        <p:txBody>
          <a:bodyPr vert="horz" lIns="91440" tIns="45720" rIns="91440" bIns="45720" rtlCol="0" anchor="t">
            <a:normAutofit lnSpcReduction="10000"/>
          </a:bodyPr>
          <a:lstStyle/>
          <a:p>
            <a:pPr marL="0" indent="0">
              <a:buNone/>
            </a:pPr>
            <a:r>
              <a:rPr lang="en-US" sz="1800" b="1">
                <a:cs typeface="Calibri"/>
              </a:rPr>
              <a:t>What are hashtags and when and how should I use them?</a:t>
            </a:r>
          </a:p>
          <a:p>
            <a:r>
              <a:rPr lang="en-US" sz="1800">
                <a:ea typeface="+mn-lt"/>
                <a:cs typeface="+mn-lt"/>
              </a:rPr>
              <a:t>Hashtags:  A combination of letters, numbers, and emoji preceded by the </a:t>
            </a:r>
            <a:r>
              <a:rPr lang="en-US" sz="1800" b="1">
                <a:ea typeface="+mn-lt"/>
                <a:cs typeface="+mn-lt"/>
              </a:rPr>
              <a:t>#</a:t>
            </a:r>
            <a:r>
              <a:rPr lang="en-US" sz="1800">
                <a:ea typeface="+mn-lt"/>
                <a:cs typeface="+mn-lt"/>
              </a:rPr>
              <a:t> symbol (e.g. #NoFilter, #WorldCup)—categorize content and make it more discoverable. </a:t>
            </a:r>
          </a:p>
          <a:p>
            <a:r>
              <a:rPr lang="en-US" sz="1800">
                <a:ea typeface="+mn-lt"/>
                <a:cs typeface="+mn-lt"/>
              </a:rPr>
              <a:t>Anyone who clicks on a hashtag or searches for it will see a page with all the posts tagged with it.</a:t>
            </a:r>
            <a:endParaRPr lang="en-US" sz="1800">
              <a:cs typeface="Calibri"/>
            </a:endParaRPr>
          </a:p>
          <a:p>
            <a:r>
              <a:rPr lang="en-US" sz="1800">
                <a:cs typeface="Calibri"/>
              </a:rPr>
              <a:t>Using hashtags can also help gain new followers (again, the content must be relevant!)</a:t>
            </a:r>
          </a:p>
          <a:p>
            <a:r>
              <a:rPr lang="en-US" sz="1800" b="1"/>
              <a:t>Facebook – Use them sparingly</a:t>
            </a:r>
            <a:endParaRPr lang="en-US" sz="1800" b="1">
              <a:cs typeface="Calibri"/>
            </a:endParaRPr>
          </a:p>
          <a:p>
            <a:pPr lvl="1"/>
            <a:r>
              <a:rPr lang="en-US" sz="1800">
                <a:ea typeface="+mn-lt"/>
                <a:cs typeface="+mn-lt"/>
              </a:rPr>
              <a:t>If you'd like to use, consider branded ones (your community name) or ones that relevant to the content you are posting. </a:t>
            </a:r>
          </a:p>
          <a:p>
            <a:r>
              <a:rPr lang="en-US" sz="1800" b="1"/>
              <a:t>Instagram – up to 30 hashtags</a:t>
            </a:r>
            <a:endParaRPr lang="en-US" sz="1800" b="1">
              <a:cs typeface="Calibri"/>
            </a:endParaRPr>
          </a:p>
          <a:p>
            <a:pPr lvl="1"/>
            <a:r>
              <a:rPr lang="en-US" sz="1800">
                <a:ea typeface="+mn-lt"/>
                <a:cs typeface="+mn-lt"/>
              </a:rPr>
              <a:t>Instagram posts allow you to share up to 30 hashtags</a:t>
            </a:r>
            <a:endParaRPr lang="en-US" sz="1800">
              <a:cs typeface="Calibri"/>
            </a:endParaRPr>
          </a:p>
          <a:p>
            <a:pPr lvl="1"/>
            <a:r>
              <a:rPr lang="en-US" sz="1800">
                <a:cs typeface="Calibri"/>
              </a:rPr>
              <a:t>It depends on the post, but</a:t>
            </a:r>
            <a:r>
              <a:rPr lang="en-US" sz="1800" b="1">
                <a:cs typeface="Calibri"/>
              </a:rPr>
              <a:t> 9 – 11</a:t>
            </a:r>
            <a:r>
              <a:rPr lang="en-US" sz="1800">
                <a:cs typeface="Calibri"/>
              </a:rPr>
              <a:t> relevant hashtags can help with a post's engagement  </a:t>
            </a:r>
          </a:p>
          <a:p>
            <a:pPr marL="411480" lvl="1" indent="0">
              <a:buNone/>
            </a:pPr>
            <a:endParaRPr lang="en-US" b="1">
              <a:cs typeface="Calibri"/>
            </a:endParaRPr>
          </a:p>
          <a:p>
            <a:pPr marL="0" indent="0">
              <a:buNone/>
            </a:pPr>
            <a:endParaRPr lang="en-US">
              <a:cs typeface="Calibri"/>
            </a:endParaRPr>
          </a:p>
        </p:txBody>
      </p:sp>
      <p:pic>
        <p:nvPicPr>
          <p:cNvPr id="4" name="Picture 4" descr="A close up of a sign&#10;&#10;Description generated with very high confidence">
            <a:extLst>
              <a:ext uri="{FF2B5EF4-FFF2-40B4-BE49-F238E27FC236}">
                <a16:creationId xmlns:a16="http://schemas.microsoft.com/office/drawing/2014/main" id="{5C942116-021C-4517-9911-A9246FB29A0B}"/>
              </a:ext>
            </a:extLst>
          </p:cNvPr>
          <p:cNvPicPr>
            <a:picLocks noChangeAspect="1"/>
          </p:cNvPicPr>
          <p:nvPr/>
        </p:nvPicPr>
        <p:blipFill>
          <a:blip r:embed="rId2"/>
          <a:stretch>
            <a:fillRect/>
          </a:stretch>
        </p:blipFill>
        <p:spPr>
          <a:xfrm>
            <a:off x="8584934" y="1716818"/>
            <a:ext cx="2905124" cy="2905124"/>
          </a:xfrm>
          <a:prstGeom prst="rect">
            <a:avLst/>
          </a:prstGeom>
        </p:spPr>
      </p:pic>
    </p:spTree>
    <p:extLst>
      <p:ext uri="{BB962C8B-B14F-4D97-AF65-F5344CB8AC3E}">
        <p14:creationId xmlns:p14="http://schemas.microsoft.com/office/powerpoint/2010/main" val="109855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BC37-3C58-4F6E-9156-07C1996FA811}"/>
              </a:ext>
            </a:extLst>
          </p:cNvPr>
          <p:cNvSpPr>
            <a:spLocks noGrp="1"/>
          </p:cNvSpPr>
          <p:nvPr>
            <p:ph type="title"/>
          </p:nvPr>
        </p:nvSpPr>
        <p:spPr>
          <a:xfrm>
            <a:off x="1981200" y="381000"/>
            <a:ext cx="9372600" cy="874987"/>
          </a:xfrm>
        </p:spPr>
        <p:txBody>
          <a:bodyPr/>
          <a:lstStyle/>
          <a:p>
            <a:r>
              <a:rPr lang="en-US">
                <a:cs typeface="Calibri"/>
              </a:rPr>
              <a:t>HashTag Basics</a:t>
            </a:r>
            <a:endParaRPr lang="en-US"/>
          </a:p>
        </p:txBody>
      </p:sp>
      <p:sp>
        <p:nvSpPr>
          <p:cNvPr id="3" name="Content Placeholder 2">
            <a:extLst>
              <a:ext uri="{FF2B5EF4-FFF2-40B4-BE49-F238E27FC236}">
                <a16:creationId xmlns:a16="http://schemas.microsoft.com/office/drawing/2014/main" id="{FF9A48A2-7C91-4832-BE41-05BEFE3752AB}"/>
              </a:ext>
            </a:extLst>
          </p:cNvPr>
          <p:cNvSpPr>
            <a:spLocks noGrp="1"/>
          </p:cNvSpPr>
          <p:nvPr>
            <p:ph idx="1"/>
          </p:nvPr>
        </p:nvSpPr>
        <p:spPr>
          <a:xfrm>
            <a:off x="995855" y="1658971"/>
            <a:ext cx="7585841" cy="4088964"/>
          </a:xfrm>
        </p:spPr>
        <p:txBody>
          <a:bodyPr vert="horz" lIns="91440" tIns="45720" rIns="91440" bIns="45720" rtlCol="0" anchor="t">
            <a:normAutofit lnSpcReduction="10000"/>
          </a:bodyPr>
          <a:lstStyle/>
          <a:p>
            <a:pPr marL="0" indent="0">
              <a:buNone/>
            </a:pPr>
            <a:endParaRPr lang="en-US" b="1">
              <a:cs typeface="Calibri"/>
            </a:endParaRPr>
          </a:p>
          <a:p>
            <a:r>
              <a:rPr lang="en-US" b="1">
                <a:ea typeface="+mn-lt"/>
                <a:cs typeface="+mn-lt"/>
              </a:rPr>
              <a:t>They always start with # </a:t>
            </a:r>
            <a:r>
              <a:rPr lang="en-US">
                <a:ea typeface="+mn-lt"/>
                <a:cs typeface="+mn-lt"/>
              </a:rPr>
              <a:t>but they won’t work if you use spaces, punctuation or symbols, and emojis!</a:t>
            </a:r>
            <a:endParaRPr lang="en-US"/>
          </a:p>
          <a:p>
            <a:r>
              <a:rPr lang="en-US" b="1">
                <a:ea typeface="+mn-lt"/>
                <a:cs typeface="+mn-lt"/>
              </a:rPr>
              <a:t>Don’t string too many words together. </a:t>
            </a:r>
            <a:r>
              <a:rPr lang="en-US">
                <a:ea typeface="+mn-lt"/>
                <a:cs typeface="+mn-lt"/>
              </a:rPr>
              <a:t>The best hashtags tend to be relatively short and easy to remember.</a:t>
            </a:r>
            <a:endParaRPr lang="en-US"/>
          </a:p>
          <a:p>
            <a:r>
              <a:rPr lang="en-US" b="1">
                <a:ea typeface="+mn-lt"/>
                <a:cs typeface="+mn-lt"/>
              </a:rPr>
              <a:t>Use relevant and specific hashtags. </a:t>
            </a:r>
            <a:r>
              <a:rPr lang="en-US">
                <a:ea typeface="+mn-lt"/>
                <a:cs typeface="+mn-lt"/>
              </a:rPr>
              <a:t>If it is too obscure, it will be hard to find and it won’t likely be used by other social media users.</a:t>
            </a:r>
            <a:endParaRPr lang="en-US"/>
          </a:p>
          <a:p>
            <a:r>
              <a:rPr lang="en-US" b="1">
                <a:ea typeface="+mn-lt"/>
                <a:cs typeface="+mn-lt"/>
              </a:rPr>
              <a:t>Limit the number of hashtags you use.</a:t>
            </a:r>
            <a:r>
              <a:rPr lang="en-US">
                <a:ea typeface="+mn-lt"/>
                <a:cs typeface="+mn-lt"/>
              </a:rPr>
              <a:t> More isn’t always better. It actually can look spammy.  </a:t>
            </a:r>
            <a:endParaRPr lang="en-US"/>
          </a:p>
          <a:p>
            <a:endParaRPr lang="en-US">
              <a:cs typeface="Calibri"/>
            </a:endParaRPr>
          </a:p>
          <a:p>
            <a:endParaRPr lang="en-US">
              <a:cs typeface="Calibri"/>
            </a:endParaRPr>
          </a:p>
          <a:p>
            <a:endParaRPr lang="en-US">
              <a:cs typeface="Calibri"/>
            </a:endParaRPr>
          </a:p>
        </p:txBody>
      </p:sp>
      <p:pic>
        <p:nvPicPr>
          <p:cNvPr id="6" name="Picture 6" descr="A screenshot of a person&#10;&#10;Description generated with very high confidence">
            <a:extLst>
              <a:ext uri="{FF2B5EF4-FFF2-40B4-BE49-F238E27FC236}">
                <a16:creationId xmlns:a16="http://schemas.microsoft.com/office/drawing/2014/main" id="{A74DD57A-05E5-4D9C-A991-F79B2B5B7824}"/>
              </a:ext>
            </a:extLst>
          </p:cNvPr>
          <p:cNvPicPr>
            <a:picLocks noChangeAspect="1"/>
          </p:cNvPicPr>
          <p:nvPr/>
        </p:nvPicPr>
        <p:blipFill>
          <a:blip r:embed="rId2"/>
          <a:stretch>
            <a:fillRect/>
          </a:stretch>
        </p:blipFill>
        <p:spPr>
          <a:xfrm>
            <a:off x="8863350" y="879334"/>
            <a:ext cx="2867530" cy="5099330"/>
          </a:xfrm>
          <a:prstGeom prst="rect">
            <a:avLst/>
          </a:prstGeom>
        </p:spPr>
      </p:pic>
    </p:spTree>
    <p:extLst>
      <p:ext uri="{BB962C8B-B14F-4D97-AF65-F5344CB8AC3E}">
        <p14:creationId xmlns:p14="http://schemas.microsoft.com/office/powerpoint/2010/main" val="341124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BC37-3C58-4F6E-9156-07C1996FA811}"/>
              </a:ext>
            </a:extLst>
          </p:cNvPr>
          <p:cNvSpPr>
            <a:spLocks noGrp="1"/>
          </p:cNvSpPr>
          <p:nvPr>
            <p:ph type="title"/>
          </p:nvPr>
        </p:nvSpPr>
        <p:spPr>
          <a:xfrm>
            <a:off x="2106010" y="151086"/>
            <a:ext cx="9372600" cy="874987"/>
          </a:xfrm>
        </p:spPr>
        <p:txBody>
          <a:bodyPr/>
          <a:lstStyle/>
          <a:p>
            <a:r>
              <a:rPr lang="en-US">
                <a:cs typeface="Calibri"/>
              </a:rPr>
              <a:t>List of Hashtags you can use</a:t>
            </a:r>
            <a:endParaRPr lang="en-US"/>
          </a:p>
        </p:txBody>
      </p:sp>
      <p:sp>
        <p:nvSpPr>
          <p:cNvPr id="3" name="Content Placeholder 2">
            <a:extLst>
              <a:ext uri="{FF2B5EF4-FFF2-40B4-BE49-F238E27FC236}">
                <a16:creationId xmlns:a16="http://schemas.microsoft.com/office/drawing/2014/main" id="{FF9A48A2-7C91-4832-BE41-05BEFE3752AB}"/>
              </a:ext>
            </a:extLst>
          </p:cNvPr>
          <p:cNvSpPr>
            <a:spLocks noGrp="1"/>
          </p:cNvSpPr>
          <p:nvPr>
            <p:ph idx="1"/>
          </p:nvPr>
        </p:nvSpPr>
        <p:spPr>
          <a:xfrm>
            <a:off x="332390" y="1481609"/>
            <a:ext cx="3755611" cy="4088964"/>
          </a:xfrm>
        </p:spPr>
        <p:txBody>
          <a:bodyPr vert="horz" lIns="91440" tIns="45720" rIns="91440" bIns="45720" rtlCol="0" anchor="t">
            <a:normAutofit/>
          </a:bodyPr>
          <a:lstStyle/>
          <a:p>
            <a:pPr marL="0" indent="0">
              <a:buNone/>
            </a:pPr>
            <a:r>
              <a:rPr lang="en-US" sz="2000" b="1">
                <a:cs typeface="Calibri"/>
              </a:rPr>
              <a:t>Essex branded:</a:t>
            </a:r>
          </a:p>
          <a:p>
            <a:r>
              <a:rPr lang="en-US" sz="2000">
                <a:cs typeface="Calibri"/>
              </a:rPr>
              <a:t>#Essexpropertytrust</a:t>
            </a:r>
          </a:p>
          <a:p>
            <a:r>
              <a:rPr lang="en-US" sz="2000">
                <a:ea typeface="+mn-lt"/>
                <a:cs typeface="+mn-lt"/>
              </a:rPr>
              <a:t>#HomewithEssex</a:t>
            </a:r>
          </a:p>
          <a:p>
            <a:r>
              <a:rPr lang="en-US" sz="2000">
                <a:cs typeface="Calibri"/>
              </a:rPr>
              <a:t>#Essexapartments</a:t>
            </a:r>
          </a:p>
          <a:p>
            <a:r>
              <a:rPr lang="en-US" sz="2000">
                <a:cs typeface="Calibri"/>
              </a:rPr>
              <a:t>#nameofyourcommunity</a:t>
            </a:r>
          </a:p>
          <a:p>
            <a:pPr marL="0" indent="0">
              <a:buNone/>
            </a:pPr>
            <a:endParaRPr lang="en-US" sz="2000">
              <a:cs typeface="Calibri"/>
            </a:endParaRPr>
          </a:p>
          <a:p>
            <a:pPr marL="0" indent="0">
              <a:buNone/>
            </a:pPr>
            <a:endParaRPr lang="en-US" b="1">
              <a:cs typeface="Calibri"/>
            </a:endParaRPr>
          </a:p>
          <a:p>
            <a:endParaRPr lang="en-US">
              <a:cs typeface="Calibri"/>
            </a:endParaRPr>
          </a:p>
          <a:p>
            <a:endParaRPr lang="en-US">
              <a:cs typeface="Calibri"/>
            </a:endParaRPr>
          </a:p>
        </p:txBody>
      </p:sp>
      <p:sp>
        <p:nvSpPr>
          <p:cNvPr id="4" name="Content Placeholder 2">
            <a:extLst>
              <a:ext uri="{FF2B5EF4-FFF2-40B4-BE49-F238E27FC236}">
                <a16:creationId xmlns:a16="http://schemas.microsoft.com/office/drawing/2014/main" id="{994A8014-1F50-4050-9644-29AE7EDA2F7E}"/>
              </a:ext>
            </a:extLst>
          </p:cNvPr>
          <p:cNvSpPr txBox="1">
            <a:spLocks/>
          </p:cNvSpPr>
          <p:nvPr/>
        </p:nvSpPr>
        <p:spPr>
          <a:xfrm>
            <a:off x="4176548" y="1515768"/>
            <a:ext cx="3946111" cy="4601343"/>
          </a:xfrm>
          <a:prstGeom prst="rect">
            <a:avLst/>
          </a:prstGeom>
        </p:spPr>
        <p:txBody>
          <a:bodyPr vert="horz" lIns="91440" tIns="45720" rIns="91440" bIns="45720" rtlCol="0" anchor="t">
            <a:normAutofit fontScale="85000" lnSpcReduction="2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buNone/>
            </a:pPr>
            <a:r>
              <a:rPr lang="en-US" b="1">
                <a:cs typeface="Calibri"/>
              </a:rPr>
              <a:t>Location/Region: </a:t>
            </a:r>
          </a:p>
          <a:p>
            <a:pPr marL="0" indent="0">
              <a:buNone/>
            </a:pPr>
            <a:r>
              <a:rPr lang="en-US" b="1">
                <a:cs typeface="Calibri"/>
              </a:rPr>
              <a:t>(will vary based on where your property is located)</a:t>
            </a:r>
          </a:p>
          <a:p>
            <a:r>
              <a:rPr lang="en-US">
                <a:cs typeface="Calibri"/>
              </a:rPr>
              <a:t>#neighborhood name</a:t>
            </a:r>
          </a:p>
          <a:p>
            <a:pPr lvl="1"/>
            <a:r>
              <a:rPr lang="en-US">
                <a:cs typeface="Calibri"/>
              </a:rPr>
              <a:t>Example: #DTLA</a:t>
            </a:r>
          </a:p>
          <a:p>
            <a:r>
              <a:rPr lang="en-US">
                <a:cs typeface="Calibri"/>
              </a:rPr>
              <a:t>#SoCal</a:t>
            </a:r>
          </a:p>
          <a:p>
            <a:r>
              <a:rPr lang="en-US">
                <a:cs typeface="Calibri"/>
              </a:rPr>
              <a:t>#NorCal</a:t>
            </a:r>
          </a:p>
          <a:p>
            <a:r>
              <a:rPr lang="en-US">
                <a:cs typeface="Calibri"/>
              </a:rPr>
              <a:t>#Seattle</a:t>
            </a:r>
          </a:p>
          <a:p>
            <a:r>
              <a:rPr lang="en-US">
                <a:cs typeface="Calibri"/>
              </a:rPr>
              <a:t>#BayArea</a:t>
            </a:r>
          </a:p>
          <a:p>
            <a:pPr>
              <a:buFont typeface="Arial" pitchFamily="34" charset="0"/>
              <a:buChar char="▪"/>
            </a:pPr>
            <a:r>
              <a:rPr lang="en-US">
                <a:cs typeface="Calibri"/>
              </a:rPr>
              <a:t>#LA</a:t>
            </a:r>
          </a:p>
          <a:p>
            <a:r>
              <a:rPr lang="en-US">
                <a:cs typeface="Calibri"/>
              </a:rPr>
              <a:t>#WeHo</a:t>
            </a:r>
          </a:p>
          <a:p>
            <a:pPr marL="0" indent="0">
              <a:buNone/>
            </a:pPr>
            <a:endParaRPr lang="en-US" b="1">
              <a:cs typeface="Calibri"/>
            </a:endParaRPr>
          </a:p>
          <a:p>
            <a:endParaRPr lang="en-US">
              <a:cs typeface="Calibri"/>
            </a:endParaRPr>
          </a:p>
          <a:p>
            <a:endParaRPr lang="en-US">
              <a:cs typeface="Calibri"/>
            </a:endParaRPr>
          </a:p>
        </p:txBody>
      </p:sp>
      <p:sp>
        <p:nvSpPr>
          <p:cNvPr id="7" name="Content Placeholder 2">
            <a:extLst>
              <a:ext uri="{FF2B5EF4-FFF2-40B4-BE49-F238E27FC236}">
                <a16:creationId xmlns:a16="http://schemas.microsoft.com/office/drawing/2014/main" id="{726C57E0-CB8A-4AA4-9238-7976098337EA}"/>
              </a:ext>
            </a:extLst>
          </p:cNvPr>
          <p:cNvSpPr txBox="1">
            <a:spLocks/>
          </p:cNvSpPr>
          <p:nvPr/>
        </p:nvSpPr>
        <p:spPr>
          <a:xfrm>
            <a:off x="8374117" y="1515767"/>
            <a:ext cx="3755611" cy="4732722"/>
          </a:xfrm>
          <a:prstGeom prst="rect">
            <a:avLst/>
          </a:prstGeom>
        </p:spPr>
        <p:txBody>
          <a:bodyPr vert="horz" lIns="91440" tIns="45720" rIns="91440" bIns="45720" rtlCol="0" anchor="t">
            <a:normAutofit fontScale="92500" lnSpcReduction="2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buNone/>
            </a:pPr>
            <a:r>
              <a:rPr lang="en-US" sz="1800" b="1">
                <a:cs typeface="Calibri"/>
              </a:rPr>
              <a:t>Apartment Related (based on content):</a:t>
            </a:r>
          </a:p>
          <a:p>
            <a:r>
              <a:rPr lang="en-US" sz="1800">
                <a:cs typeface="Calibri"/>
              </a:rPr>
              <a:t>#apartments</a:t>
            </a:r>
          </a:p>
          <a:p>
            <a:r>
              <a:rPr lang="en-US" sz="1800">
                <a:cs typeface="Calibri"/>
              </a:rPr>
              <a:t>#apartmentliving</a:t>
            </a:r>
            <a:endParaRPr lang="en-US"/>
          </a:p>
          <a:p>
            <a:r>
              <a:rPr lang="en-US" sz="1800">
                <a:cs typeface="Calibri"/>
              </a:rPr>
              <a:t>#apartmentsforrent</a:t>
            </a:r>
          </a:p>
          <a:p>
            <a:r>
              <a:rPr lang="en-US" sz="1800">
                <a:cs typeface="Calibri"/>
              </a:rPr>
              <a:t>#apartmentdecor</a:t>
            </a:r>
          </a:p>
          <a:p>
            <a:r>
              <a:rPr lang="en-US" sz="1800">
                <a:cs typeface="Calibri"/>
              </a:rPr>
              <a:t>#maintenanceteam</a:t>
            </a:r>
          </a:p>
          <a:p>
            <a:r>
              <a:rPr lang="en-US" sz="1800">
                <a:cs typeface="Calibri"/>
              </a:rPr>
              <a:t>#apartmentstyle</a:t>
            </a:r>
          </a:p>
          <a:p>
            <a:r>
              <a:rPr lang="en-US" sz="1800">
                <a:cs typeface="Calibri"/>
              </a:rPr>
              <a:t>#apartmentsearch</a:t>
            </a:r>
          </a:p>
          <a:p>
            <a:r>
              <a:rPr lang="en-US" sz="1800">
                <a:cs typeface="Calibri"/>
              </a:rPr>
              <a:t>#luxuryapartments (only use if relevant for your community)</a:t>
            </a:r>
          </a:p>
          <a:p>
            <a:r>
              <a:rPr lang="en-US" sz="1800">
                <a:cs typeface="Calibri"/>
              </a:rPr>
              <a:t>#beachapartmentts</a:t>
            </a:r>
          </a:p>
          <a:p>
            <a:r>
              <a:rPr lang="en-US" sz="1800">
                <a:cs typeface="Calibri"/>
              </a:rPr>
              <a:t>#cityapartments</a:t>
            </a:r>
          </a:p>
          <a:p>
            <a:pPr marL="0" indent="0">
              <a:buNone/>
            </a:pPr>
            <a:endParaRPr lang="en-US" sz="1800">
              <a:cs typeface="Calibri"/>
            </a:endParaRPr>
          </a:p>
          <a:p>
            <a:pPr marL="0" indent="0">
              <a:buNone/>
            </a:pPr>
            <a:endParaRPr lang="en-US" b="1">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401312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F41E-0927-4F62-BEDA-7478269E67A4}"/>
              </a:ext>
            </a:extLst>
          </p:cNvPr>
          <p:cNvSpPr>
            <a:spLocks noGrp="1"/>
          </p:cNvSpPr>
          <p:nvPr>
            <p:ph type="title"/>
          </p:nvPr>
        </p:nvSpPr>
        <p:spPr>
          <a:xfrm>
            <a:off x="1981200" y="381000"/>
            <a:ext cx="9372600" cy="973521"/>
          </a:xfrm>
        </p:spPr>
        <p:txBody>
          <a:bodyPr/>
          <a:lstStyle/>
          <a:p>
            <a:r>
              <a:rPr lang="en-US">
                <a:cs typeface="Calibri"/>
              </a:rPr>
              <a:t>Ways To add Hashtags</a:t>
            </a:r>
            <a:endParaRPr lang="en-US"/>
          </a:p>
        </p:txBody>
      </p:sp>
      <p:pic>
        <p:nvPicPr>
          <p:cNvPr id="4" name="Picture 4" descr="A screenshot of a dog&#10;&#10;Description generated with very high confidence">
            <a:extLst>
              <a:ext uri="{FF2B5EF4-FFF2-40B4-BE49-F238E27FC236}">
                <a16:creationId xmlns:a16="http://schemas.microsoft.com/office/drawing/2014/main" id="{42B7C422-FD1E-4BD8-A3DB-931356B94CB1}"/>
              </a:ext>
            </a:extLst>
          </p:cNvPr>
          <p:cNvPicPr>
            <a:picLocks noGrp="1" noChangeAspect="1"/>
          </p:cNvPicPr>
          <p:nvPr>
            <p:ph idx="1"/>
          </p:nvPr>
        </p:nvPicPr>
        <p:blipFill>
          <a:blip r:embed="rId2"/>
          <a:stretch>
            <a:fillRect/>
          </a:stretch>
        </p:blipFill>
        <p:spPr>
          <a:xfrm>
            <a:off x="1659321" y="2098820"/>
            <a:ext cx="9372600" cy="3288092"/>
          </a:xfrm>
        </p:spPr>
      </p:pic>
    </p:spTree>
    <p:extLst>
      <p:ext uri="{BB962C8B-B14F-4D97-AF65-F5344CB8AC3E}">
        <p14:creationId xmlns:p14="http://schemas.microsoft.com/office/powerpoint/2010/main" val="385778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00FE-4222-4AFD-AF68-627E20D32692}"/>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A172D3F1-DFE8-44F6-BAF3-CB84AB1F06CB}"/>
              </a:ext>
            </a:extLst>
          </p:cNvPr>
          <p:cNvSpPr>
            <a:spLocks noGrp="1"/>
          </p:cNvSpPr>
          <p:nvPr>
            <p:ph type="body" idx="1"/>
          </p:nvPr>
        </p:nvSpPr>
        <p:spPr>
          <a:xfrm>
            <a:off x="609600" y="2841208"/>
            <a:ext cx="8686800" cy="2378229"/>
          </a:xfrm>
        </p:spPr>
        <p:txBody>
          <a:bodyPr vert="horz" lIns="91440" tIns="45720" rIns="91440" bIns="45720" rtlCol="0" anchor="t">
            <a:normAutofit fontScale="92500" lnSpcReduction="10000"/>
          </a:bodyPr>
          <a:lstStyle/>
          <a:p>
            <a:pPr marL="457200" indent="-457200">
              <a:buChar char="•"/>
            </a:pPr>
            <a:r>
              <a:rPr lang="en-US">
                <a:cs typeface="Calibri"/>
              </a:rPr>
              <a:t>Essex Corporate accounts overview</a:t>
            </a:r>
            <a:endParaRPr lang="en-US"/>
          </a:p>
          <a:p>
            <a:pPr marL="457200" indent="-457200">
              <a:buChar char="•"/>
            </a:pPr>
            <a:r>
              <a:rPr lang="en-US">
                <a:cs typeface="Calibri"/>
              </a:rPr>
              <a:t>How to increase followers</a:t>
            </a:r>
          </a:p>
          <a:p>
            <a:pPr marL="457200" indent="-457200">
              <a:buChar char="•"/>
            </a:pPr>
            <a:r>
              <a:rPr lang="en-US">
                <a:cs typeface="Calibri"/>
              </a:rPr>
              <a:t>Content examples </a:t>
            </a:r>
          </a:p>
          <a:p>
            <a:pPr marL="457200" indent="-457200">
              <a:buChar char="•"/>
            </a:pPr>
            <a:r>
              <a:rPr lang="en-US">
                <a:cs typeface="Calibri"/>
              </a:rPr>
              <a:t>Hashtags – what, when and how</a:t>
            </a:r>
          </a:p>
          <a:p>
            <a:pPr marL="457200" indent="-457200">
              <a:buChar char="•"/>
            </a:pPr>
            <a:r>
              <a:rPr lang="en-US">
                <a:cs typeface="Calibri"/>
              </a:rPr>
              <a:t>How to schedule a post</a:t>
            </a:r>
          </a:p>
          <a:p>
            <a:pPr marL="457200" indent="-457200">
              <a:buChar char="•"/>
            </a:pPr>
            <a:r>
              <a:rPr lang="en-US">
                <a:cs typeface="Calibri"/>
              </a:rPr>
              <a:t>Resources on Buzz </a:t>
            </a:r>
          </a:p>
          <a:p>
            <a:pPr marL="457200" indent="-457200">
              <a:buChar char="•"/>
            </a:pPr>
            <a:r>
              <a:rPr lang="en-US">
                <a:cs typeface="Calibri"/>
              </a:rPr>
              <a:t>Wait for prizes at the end!</a:t>
            </a:r>
          </a:p>
        </p:txBody>
      </p:sp>
    </p:spTree>
    <p:extLst>
      <p:ext uri="{BB962C8B-B14F-4D97-AF65-F5344CB8AC3E}">
        <p14:creationId xmlns:p14="http://schemas.microsoft.com/office/powerpoint/2010/main" val="359164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DE4C8-227D-4466-94AC-4609B6705F59}"/>
              </a:ext>
            </a:extLst>
          </p:cNvPr>
          <p:cNvSpPr>
            <a:spLocks noGrp="1"/>
          </p:cNvSpPr>
          <p:nvPr>
            <p:ph type="title"/>
          </p:nvPr>
        </p:nvSpPr>
        <p:spPr>
          <a:xfrm>
            <a:off x="1981200" y="381000"/>
            <a:ext cx="9372600" cy="1026073"/>
          </a:xfrm>
        </p:spPr>
        <p:txBody>
          <a:bodyPr/>
          <a:lstStyle/>
          <a:p>
            <a:r>
              <a:rPr lang="en-US">
                <a:cs typeface="Calibri"/>
              </a:rPr>
              <a:t>Add a location</a:t>
            </a:r>
            <a:endParaRPr lang="en-US"/>
          </a:p>
        </p:txBody>
      </p:sp>
      <p:pic>
        <p:nvPicPr>
          <p:cNvPr id="4" name="Picture 4" descr="A picture containing photo, different, text, showing&#10;&#10;Description generated with very high confidence">
            <a:extLst>
              <a:ext uri="{FF2B5EF4-FFF2-40B4-BE49-F238E27FC236}">
                <a16:creationId xmlns:a16="http://schemas.microsoft.com/office/drawing/2014/main" id="{51495B37-5A20-44A4-A193-C92006971E47}"/>
              </a:ext>
            </a:extLst>
          </p:cNvPr>
          <p:cNvPicPr>
            <a:picLocks noGrp="1" noChangeAspect="1"/>
          </p:cNvPicPr>
          <p:nvPr>
            <p:ph idx="1"/>
          </p:nvPr>
        </p:nvPicPr>
        <p:blipFill>
          <a:blip r:embed="rId2"/>
          <a:stretch>
            <a:fillRect/>
          </a:stretch>
        </p:blipFill>
        <p:spPr>
          <a:xfrm>
            <a:off x="6142310" y="1836333"/>
            <a:ext cx="4650173" cy="4483101"/>
          </a:xfrm>
        </p:spPr>
      </p:pic>
      <p:sp>
        <p:nvSpPr>
          <p:cNvPr id="6" name="TextBox 5">
            <a:extLst>
              <a:ext uri="{FF2B5EF4-FFF2-40B4-BE49-F238E27FC236}">
                <a16:creationId xmlns:a16="http://schemas.microsoft.com/office/drawing/2014/main" id="{D245E5CB-5392-46F0-B2CA-538C1902E1A5}"/>
              </a:ext>
            </a:extLst>
          </p:cNvPr>
          <p:cNvSpPr txBox="1"/>
          <p:nvPr/>
        </p:nvSpPr>
        <p:spPr>
          <a:xfrm>
            <a:off x="1006367" y="1571297"/>
            <a:ext cx="495694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Instagram and Facebook allows you to add a location your photo or post.</a:t>
            </a:r>
            <a:endParaRPr lang="en-US"/>
          </a:p>
          <a:p>
            <a:endParaRPr lang="en-US" sz="1400">
              <a:latin typeface="Century Gothic"/>
            </a:endParaRPr>
          </a:p>
          <a:p>
            <a:r>
              <a:rPr lang="en-US" sz="1400">
                <a:latin typeface="Century Gothic"/>
              </a:rPr>
              <a:t>For </a:t>
            </a:r>
            <a:r>
              <a:rPr lang="en-US" sz="1400" err="1">
                <a:latin typeface="Century Gothic"/>
              </a:rPr>
              <a:t>instagram</a:t>
            </a:r>
            <a:r>
              <a:rPr lang="en-US" sz="1400">
                <a:latin typeface="Century Gothic"/>
              </a:rPr>
              <a:t>, it adds it to the feed associated with that location.</a:t>
            </a:r>
            <a:endParaRPr lang="en-US"/>
          </a:p>
          <a:p>
            <a:endParaRPr lang="en-US" sz="1400">
              <a:latin typeface="Century Gothic"/>
            </a:endParaRPr>
          </a:p>
          <a:p>
            <a:r>
              <a:rPr lang="en-US" sz="1400" b="1">
                <a:latin typeface="Century Gothic"/>
              </a:rPr>
              <a:t>TIP: </a:t>
            </a:r>
            <a:r>
              <a:rPr lang="en-US" sz="1400">
                <a:latin typeface="Century Gothic"/>
              </a:rPr>
              <a:t> Add your Community Location to posts &amp; photos</a:t>
            </a:r>
          </a:p>
        </p:txBody>
      </p:sp>
      <p:pic>
        <p:nvPicPr>
          <p:cNvPr id="7" name="Picture 7" descr="A screen shot of a living room&#10;&#10;Description generated with very high confidence">
            <a:extLst>
              <a:ext uri="{FF2B5EF4-FFF2-40B4-BE49-F238E27FC236}">
                <a16:creationId xmlns:a16="http://schemas.microsoft.com/office/drawing/2014/main" id="{22804A47-DD60-4DBA-978B-B2E87F91A4B8}"/>
              </a:ext>
            </a:extLst>
          </p:cNvPr>
          <p:cNvPicPr>
            <a:picLocks noChangeAspect="1"/>
          </p:cNvPicPr>
          <p:nvPr/>
        </p:nvPicPr>
        <p:blipFill>
          <a:blip r:embed="rId3"/>
          <a:stretch>
            <a:fillRect/>
          </a:stretch>
        </p:blipFill>
        <p:spPr>
          <a:xfrm>
            <a:off x="2221624" y="3267121"/>
            <a:ext cx="3143906" cy="3457154"/>
          </a:xfrm>
          <a:prstGeom prst="rect">
            <a:avLst/>
          </a:prstGeom>
        </p:spPr>
      </p:pic>
    </p:spTree>
    <p:extLst>
      <p:ext uri="{BB962C8B-B14F-4D97-AF65-F5344CB8AC3E}">
        <p14:creationId xmlns:p14="http://schemas.microsoft.com/office/powerpoint/2010/main" val="144736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3366B-99CD-4974-BC0D-7E827930267F}"/>
              </a:ext>
            </a:extLst>
          </p:cNvPr>
          <p:cNvSpPr>
            <a:spLocks noGrp="1"/>
          </p:cNvSpPr>
          <p:nvPr>
            <p:ph type="title"/>
          </p:nvPr>
        </p:nvSpPr>
        <p:spPr>
          <a:xfrm>
            <a:off x="1981200" y="381000"/>
            <a:ext cx="9372600" cy="1295400"/>
          </a:xfrm>
        </p:spPr>
        <p:txBody>
          <a:bodyPr anchor="b">
            <a:normAutofit/>
          </a:bodyPr>
          <a:lstStyle/>
          <a:p>
            <a:r>
              <a:rPr lang="en-US"/>
              <a:t>Resources on Buzz</a:t>
            </a:r>
            <a:endParaRPr lang="en-US" i="1"/>
          </a:p>
        </p:txBody>
      </p:sp>
      <p:pic>
        <p:nvPicPr>
          <p:cNvPr id="4" name="Picture 4" descr="A screenshot of a cell phone&#10;&#10;Description generated with very high confidence">
            <a:extLst>
              <a:ext uri="{FF2B5EF4-FFF2-40B4-BE49-F238E27FC236}">
                <a16:creationId xmlns:a16="http://schemas.microsoft.com/office/drawing/2014/main" id="{D911EAAA-F060-4D6C-B8CB-65CB718AF04C}"/>
              </a:ext>
            </a:extLst>
          </p:cNvPr>
          <p:cNvPicPr>
            <a:picLocks noChangeAspect="1"/>
          </p:cNvPicPr>
          <p:nvPr/>
        </p:nvPicPr>
        <p:blipFill>
          <a:blip r:embed="rId2"/>
          <a:stretch>
            <a:fillRect/>
          </a:stretch>
        </p:blipFill>
        <p:spPr>
          <a:xfrm>
            <a:off x="1085148" y="2446437"/>
            <a:ext cx="5010276" cy="3560172"/>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7905EE2C-26AD-4ABB-8E5E-491E87229CF0}"/>
              </a:ext>
            </a:extLst>
          </p:cNvPr>
          <p:cNvPicPr>
            <a:picLocks noChangeAspect="1"/>
          </p:cNvPicPr>
          <p:nvPr/>
        </p:nvPicPr>
        <p:blipFill>
          <a:blip r:embed="rId3"/>
          <a:stretch>
            <a:fillRect/>
          </a:stretch>
        </p:blipFill>
        <p:spPr>
          <a:xfrm>
            <a:off x="6596063" y="2331799"/>
            <a:ext cx="5168268" cy="3492739"/>
          </a:xfrm>
          <a:prstGeom prst="rect">
            <a:avLst/>
          </a:prstGeom>
        </p:spPr>
      </p:pic>
    </p:spTree>
    <p:extLst>
      <p:ext uri="{BB962C8B-B14F-4D97-AF65-F5344CB8AC3E}">
        <p14:creationId xmlns:p14="http://schemas.microsoft.com/office/powerpoint/2010/main" val="260800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F0022-ECEB-49BA-A264-29C8A7336E7E}"/>
              </a:ext>
            </a:extLst>
          </p:cNvPr>
          <p:cNvSpPr>
            <a:spLocks noGrp="1"/>
          </p:cNvSpPr>
          <p:nvPr>
            <p:ph type="title"/>
          </p:nvPr>
        </p:nvSpPr>
        <p:spPr>
          <a:xfrm>
            <a:off x="1981200" y="381000"/>
            <a:ext cx="9372600" cy="998693"/>
          </a:xfrm>
        </p:spPr>
        <p:txBody>
          <a:bodyPr/>
          <a:lstStyle/>
          <a:p>
            <a:r>
              <a:rPr lang="en-US">
                <a:cs typeface="Calibri"/>
              </a:rPr>
              <a:t>Content Calendar &amp; Artwork</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30A2C71C-BC1D-4475-9836-F64A70FBC895}"/>
              </a:ext>
            </a:extLst>
          </p:cNvPr>
          <p:cNvPicPr>
            <a:picLocks noGrp="1" noChangeAspect="1"/>
          </p:cNvPicPr>
          <p:nvPr>
            <p:ph idx="1"/>
          </p:nvPr>
        </p:nvPicPr>
        <p:blipFill>
          <a:blip r:embed="rId2"/>
          <a:stretch>
            <a:fillRect/>
          </a:stretch>
        </p:blipFill>
        <p:spPr>
          <a:xfrm>
            <a:off x="112951" y="2018411"/>
            <a:ext cx="7208655" cy="4286250"/>
          </a:xfrm>
        </p:spPr>
      </p:pic>
      <p:pic>
        <p:nvPicPr>
          <p:cNvPr id="3" name="Picture 4" descr="A picture containing screenshot&#10;&#10;Description generated with very high confidence">
            <a:extLst>
              <a:ext uri="{FF2B5EF4-FFF2-40B4-BE49-F238E27FC236}">
                <a16:creationId xmlns:a16="http://schemas.microsoft.com/office/drawing/2014/main" id="{7DCDAE02-2131-4FDE-A3C0-0CFF1F51A946}"/>
              </a:ext>
            </a:extLst>
          </p:cNvPr>
          <p:cNvPicPr>
            <a:picLocks noChangeAspect="1"/>
          </p:cNvPicPr>
          <p:nvPr/>
        </p:nvPicPr>
        <p:blipFill>
          <a:blip r:embed="rId3"/>
          <a:stretch>
            <a:fillRect/>
          </a:stretch>
        </p:blipFill>
        <p:spPr>
          <a:xfrm>
            <a:off x="7448718" y="2045413"/>
            <a:ext cx="4563907" cy="3603349"/>
          </a:xfrm>
          <a:prstGeom prst="rect">
            <a:avLst/>
          </a:prstGeom>
        </p:spPr>
      </p:pic>
    </p:spTree>
    <p:extLst>
      <p:ext uri="{BB962C8B-B14F-4D97-AF65-F5344CB8AC3E}">
        <p14:creationId xmlns:p14="http://schemas.microsoft.com/office/powerpoint/2010/main" val="13036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292B7-CB03-4C8B-B360-9039C3BCEE64}"/>
              </a:ext>
            </a:extLst>
          </p:cNvPr>
          <p:cNvSpPr>
            <a:spLocks noGrp="1"/>
          </p:cNvSpPr>
          <p:nvPr>
            <p:ph type="title"/>
          </p:nvPr>
        </p:nvSpPr>
        <p:spPr/>
        <p:txBody>
          <a:bodyPr/>
          <a:lstStyle/>
          <a:p>
            <a:r>
              <a:rPr lang="en-US">
                <a:ea typeface="+mj-lt"/>
                <a:cs typeface="+mj-lt"/>
              </a:rPr>
              <a:t>HOW TO PUBLISH /SCHEDULE ON FB</a:t>
            </a:r>
          </a:p>
          <a:p>
            <a:endParaRPr lang="en-US">
              <a:cs typeface="Calibri"/>
            </a:endParaRPr>
          </a:p>
        </p:txBody>
      </p:sp>
      <p:sp>
        <p:nvSpPr>
          <p:cNvPr id="3" name="Text Placeholder 2">
            <a:extLst>
              <a:ext uri="{FF2B5EF4-FFF2-40B4-BE49-F238E27FC236}">
                <a16:creationId xmlns:a16="http://schemas.microsoft.com/office/drawing/2014/main" id="{6CCC9E0E-2549-452A-8573-02F1EED59E0D}"/>
              </a:ext>
            </a:extLst>
          </p:cNvPr>
          <p:cNvSpPr>
            <a:spLocks noGrp="1"/>
          </p:cNvSpPr>
          <p:nvPr>
            <p:ph type="body" idx="1"/>
          </p:nvPr>
        </p:nvSpPr>
        <p:spPr/>
        <p:txBody>
          <a:bodyPr>
            <a:normAutofit fontScale="92500"/>
          </a:bodyPr>
          <a:lstStyle/>
          <a:p>
            <a:r>
              <a:rPr lang="en-US">
                <a:cs typeface="Calibri"/>
              </a:rPr>
              <a:t>Go to your page and click on the "Create Post" box</a:t>
            </a:r>
            <a:endParaRPr lang="en-US"/>
          </a:p>
        </p:txBody>
      </p:sp>
      <p:pic>
        <p:nvPicPr>
          <p:cNvPr id="7" name="Picture 7" descr="A screenshot of a cell phone&#10;&#10;Description generated with very high confidence">
            <a:extLst>
              <a:ext uri="{FF2B5EF4-FFF2-40B4-BE49-F238E27FC236}">
                <a16:creationId xmlns:a16="http://schemas.microsoft.com/office/drawing/2014/main" id="{A7D16CC8-1AA3-4F39-93EA-58CD735D64E5}"/>
              </a:ext>
            </a:extLst>
          </p:cNvPr>
          <p:cNvPicPr>
            <a:picLocks noGrp="1" noChangeAspect="1"/>
          </p:cNvPicPr>
          <p:nvPr>
            <p:ph sz="half" idx="2"/>
          </p:nvPr>
        </p:nvPicPr>
        <p:blipFill>
          <a:blip r:embed="rId2"/>
          <a:stretch>
            <a:fillRect/>
          </a:stretch>
        </p:blipFill>
        <p:spPr>
          <a:xfrm>
            <a:off x="1981200" y="2857269"/>
            <a:ext cx="4572000" cy="1377696"/>
          </a:xfrm>
        </p:spPr>
      </p:pic>
      <p:sp>
        <p:nvSpPr>
          <p:cNvPr id="5" name="Text Placeholder 4">
            <a:extLst>
              <a:ext uri="{FF2B5EF4-FFF2-40B4-BE49-F238E27FC236}">
                <a16:creationId xmlns:a16="http://schemas.microsoft.com/office/drawing/2014/main" id="{8A04BA25-60D2-4B15-BAC8-F9839845AC66}"/>
              </a:ext>
            </a:extLst>
          </p:cNvPr>
          <p:cNvSpPr>
            <a:spLocks noGrp="1"/>
          </p:cNvSpPr>
          <p:nvPr>
            <p:ph type="body" sz="quarter" idx="3"/>
          </p:nvPr>
        </p:nvSpPr>
        <p:spPr/>
        <p:txBody>
          <a:bodyPr>
            <a:normAutofit fontScale="92500"/>
          </a:bodyPr>
          <a:lstStyle/>
          <a:p>
            <a:r>
              <a:rPr lang="en-US">
                <a:cs typeface="Calibri"/>
              </a:rPr>
              <a:t>When it expands, click on publishing tools for additional options.</a:t>
            </a:r>
            <a:endParaRPr lang="en-US"/>
          </a:p>
        </p:txBody>
      </p:sp>
      <p:pic>
        <p:nvPicPr>
          <p:cNvPr id="9" name="Picture 9" descr="A screenshot of a cell phone&#10;&#10;Description generated with very high confidence">
            <a:extLst>
              <a:ext uri="{FF2B5EF4-FFF2-40B4-BE49-F238E27FC236}">
                <a16:creationId xmlns:a16="http://schemas.microsoft.com/office/drawing/2014/main" id="{D67DB987-BE61-4C35-A027-D52BAE6A0F7C}"/>
              </a:ext>
            </a:extLst>
          </p:cNvPr>
          <p:cNvPicPr>
            <a:picLocks noGrp="1" noChangeAspect="1"/>
          </p:cNvPicPr>
          <p:nvPr>
            <p:ph sz="quarter" idx="4"/>
          </p:nvPr>
        </p:nvPicPr>
        <p:blipFill>
          <a:blip r:embed="rId3"/>
          <a:stretch>
            <a:fillRect/>
          </a:stretch>
        </p:blipFill>
        <p:spPr>
          <a:xfrm>
            <a:off x="6781800" y="2785780"/>
            <a:ext cx="4572000" cy="3415375"/>
          </a:xfrm>
        </p:spPr>
      </p:pic>
    </p:spTree>
    <p:extLst>
      <p:ext uri="{BB962C8B-B14F-4D97-AF65-F5344CB8AC3E}">
        <p14:creationId xmlns:p14="http://schemas.microsoft.com/office/powerpoint/2010/main" val="299449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00FE-4222-4AFD-AF68-627E20D32692}"/>
              </a:ext>
            </a:extLst>
          </p:cNvPr>
          <p:cNvSpPr>
            <a:spLocks noGrp="1"/>
          </p:cNvSpPr>
          <p:nvPr>
            <p:ph type="title"/>
          </p:nvPr>
        </p:nvSpPr>
        <p:spPr>
          <a:xfrm>
            <a:off x="1981200" y="381000"/>
            <a:ext cx="9372600" cy="1295400"/>
          </a:xfrm>
        </p:spPr>
        <p:txBody>
          <a:bodyPr anchor="b">
            <a:normAutofit/>
          </a:bodyPr>
          <a:lstStyle/>
          <a:p>
            <a:r>
              <a:rPr lang="en-US"/>
              <a:t>How to publish /schedule on FB</a:t>
            </a:r>
          </a:p>
        </p:txBody>
      </p:sp>
      <p:sp>
        <p:nvSpPr>
          <p:cNvPr id="10" name="Text Placeholder 2">
            <a:extLst>
              <a:ext uri="{FF2B5EF4-FFF2-40B4-BE49-F238E27FC236}">
                <a16:creationId xmlns:a16="http://schemas.microsoft.com/office/drawing/2014/main" id="{2082831B-4B19-4DE4-9EC7-FFE9BA9A262A}"/>
              </a:ext>
            </a:extLst>
          </p:cNvPr>
          <p:cNvSpPr>
            <a:spLocks noGrp="1"/>
          </p:cNvSpPr>
          <p:nvPr>
            <p:ph type="body" idx="1"/>
          </p:nvPr>
        </p:nvSpPr>
        <p:spPr>
          <a:xfrm>
            <a:off x="1981200" y="1679448"/>
            <a:ext cx="4572000" cy="830487"/>
          </a:xfrm>
        </p:spPr>
        <p:txBody>
          <a:bodyPr>
            <a:normAutofit fontScale="85000" lnSpcReduction="10000"/>
          </a:bodyPr>
          <a:lstStyle/>
          <a:p>
            <a:r>
              <a:rPr lang="en-US">
                <a:cs typeface="Calibri"/>
              </a:rPr>
              <a:t>From here click "Create Post" in the upper right hand corner of the page</a:t>
            </a:r>
            <a:endParaRPr lang="en-US"/>
          </a:p>
        </p:txBody>
      </p:sp>
      <p:sp>
        <p:nvSpPr>
          <p:cNvPr id="12" name="Text Placeholder 4">
            <a:extLst>
              <a:ext uri="{FF2B5EF4-FFF2-40B4-BE49-F238E27FC236}">
                <a16:creationId xmlns:a16="http://schemas.microsoft.com/office/drawing/2014/main" id="{C54D3183-F39B-4229-96B0-725F3A365AB4}"/>
              </a:ext>
            </a:extLst>
          </p:cNvPr>
          <p:cNvSpPr>
            <a:spLocks noGrp="1"/>
          </p:cNvSpPr>
          <p:nvPr>
            <p:ph type="body" sz="quarter" idx="3"/>
          </p:nvPr>
        </p:nvSpPr>
        <p:spPr>
          <a:xfrm>
            <a:off x="6781800" y="1679448"/>
            <a:ext cx="4572000" cy="830487"/>
          </a:xfrm>
        </p:spPr>
        <p:txBody>
          <a:bodyPr>
            <a:normAutofit fontScale="85000" lnSpcReduction="10000"/>
          </a:bodyPr>
          <a:lstStyle/>
          <a:p>
            <a:r>
              <a:rPr lang="en-US">
                <a:cs typeface="Calibri"/>
              </a:rPr>
              <a:t>After you have written your post make sure the "News Feed" bubble is filled and click the "Share Now" drop down arrow.</a:t>
            </a:r>
            <a:endParaRPr lang="en-US"/>
          </a:p>
        </p:txBody>
      </p:sp>
      <p:pic>
        <p:nvPicPr>
          <p:cNvPr id="7" name="Picture 7" descr="A screenshot of a cell phone&#10;&#10;Description generated with very high confidence">
            <a:extLst>
              <a:ext uri="{FF2B5EF4-FFF2-40B4-BE49-F238E27FC236}">
                <a16:creationId xmlns:a16="http://schemas.microsoft.com/office/drawing/2014/main" id="{F2F8F2D7-72B4-41F9-AE03-E334CC70768D}"/>
              </a:ext>
            </a:extLst>
          </p:cNvPr>
          <p:cNvPicPr>
            <a:picLocks noChangeAspect="1"/>
          </p:cNvPicPr>
          <p:nvPr/>
        </p:nvPicPr>
        <p:blipFill>
          <a:blip r:embed="rId2"/>
          <a:stretch>
            <a:fillRect/>
          </a:stretch>
        </p:blipFill>
        <p:spPr>
          <a:xfrm>
            <a:off x="1830859" y="3138511"/>
            <a:ext cx="4617308" cy="1631300"/>
          </a:xfrm>
          <a:prstGeom prst="rect">
            <a:avLst/>
          </a:prstGeom>
        </p:spPr>
      </p:pic>
      <p:pic>
        <p:nvPicPr>
          <p:cNvPr id="9" name="Picture 3" descr="A screenshot of a cell phone&#10;&#10;Description generated with very high confidence">
            <a:extLst>
              <a:ext uri="{FF2B5EF4-FFF2-40B4-BE49-F238E27FC236}">
                <a16:creationId xmlns:a16="http://schemas.microsoft.com/office/drawing/2014/main" id="{0C9EFA2F-2B82-4669-9847-DB65A2D48475}"/>
              </a:ext>
            </a:extLst>
          </p:cNvPr>
          <p:cNvPicPr>
            <a:picLocks noChangeAspect="1"/>
          </p:cNvPicPr>
          <p:nvPr/>
        </p:nvPicPr>
        <p:blipFill>
          <a:blip r:embed="rId3"/>
          <a:stretch>
            <a:fillRect/>
          </a:stretch>
        </p:blipFill>
        <p:spPr>
          <a:xfrm>
            <a:off x="6792097" y="2934354"/>
            <a:ext cx="4572000" cy="2994660"/>
          </a:xfrm>
          <a:prstGeom prst="rect">
            <a:avLst/>
          </a:prstGeom>
          <a:noFill/>
        </p:spPr>
      </p:pic>
    </p:spTree>
    <p:extLst>
      <p:ext uri="{BB962C8B-B14F-4D97-AF65-F5344CB8AC3E}">
        <p14:creationId xmlns:p14="http://schemas.microsoft.com/office/powerpoint/2010/main" val="321998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BB3C-5EA8-48F2-801B-20DAA3BF42BC}"/>
              </a:ext>
            </a:extLst>
          </p:cNvPr>
          <p:cNvSpPr>
            <a:spLocks noGrp="1"/>
          </p:cNvSpPr>
          <p:nvPr>
            <p:ph type="title"/>
          </p:nvPr>
        </p:nvSpPr>
        <p:spPr/>
        <p:txBody>
          <a:bodyPr/>
          <a:lstStyle/>
          <a:p>
            <a:r>
              <a:rPr lang="en-US">
                <a:ea typeface="+mj-lt"/>
                <a:cs typeface="+mj-lt"/>
              </a:rPr>
              <a:t>How to publish /schedule on FB</a:t>
            </a:r>
            <a:endParaRPr lang="en-US"/>
          </a:p>
        </p:txBody>
      </p:sp>
      <p:sp>
        <p:nvSpPr>
          <p:cNvPr id="3" name="Text Placeholder 2">
            <a:extLst>
              <a:ext uri="{FF2B5EF4-FFF2-40B4-BE49-F238E27FC236}">
                <a16:creationId xmlns:a16="http://schemas.microsoft.com/office/drawing/2014/main" id="{8BE7FB9B-BFB8-4DFE-BCFD-1614110C0DD5}"/>
              </a:ext>
            </a:extLst>
          </p:cNvPr>
          <p:cNvSpPr>
            <a:spLocks noGrp="1"/>
          </p:cNvSpPr>
          <p:nvPr>
            <p:ph type="body" idx="1"/>
          </p:nvPr>
        </p:nvSpPr>
        <p:spPr/>
        <p:txBody>
          <a:bodyPr>
            <a:normAutofit fontScale="92500" lnSpcReduction="20000"/>
          </a:bodyPr>
          <a:lstStyle/>
          <a:p>
            <a:r>
              <a:rPr lang="en-US">
                <a:cs typeface="Calibri"/>
              </a:rPr>
              <a:t>From there click schedule to schedule your post.</a:t>
            </a:r>
            <a:endParaRPr lang="en-US"/>
          </a:p>
        </p:txBody>
      </p:sp>
      <p:pic>
        <p:nvPicPr>
          <p:cNvPr id="7" name="Picture 7" descr="A screenshot of a cell phone&#10;&#10;Description generated with very high confidence">
            <a:extLst>
              <a:ext uri="{FF2B5EF4-FFF2-40B4-BE49-F238E27FC236}">
                <a16:creationId xmlns:a16="http://schemas.microsoft.com/office/drawing/2014/main" id="{9D5A6AF8-94AB-4D92-854A-6B46197BACFA}"/>
              </a:ext>
            </a:extLst>
          </p:cNvPr>
          <p:cNvPicPr>
            <a:picLocks noGrp="1" noChangeAspect="1"/>
          </p:cNvPicPr>
          <p:nvPr>
            <p:ph sz="half" idx="2"/>
          </p:nvPr>
        </p:nvPicPr>
        <p:blipFill>
          <a:blip r:embed="rId2"/>
          <a:stretch>
            <a:fillRect/>
          </a:stretch>
        </p:blipFill>
        <p:spPr>
          <a:xfrm>
            <a:off x="7247178" y="2602611"/>
            <a:ext cx="3534151" cy="3967065"/>
          </a:xfrm>
        </p:spPr>
      </p:pic>
      <p:sp>
        <p:nvSpPr>
          <p:cNvPr id="5" name="Text Placeholder 4">
            <a:extLst>
              <a:ext uri="{FF2B5EF4-FFF2-40B4-BE49-F238E27FC236}">
                <a16:creationId xmlns:a16="http://schemas.microsoft.com/office/drawing/2014/main" id="{92878A48-BED0-45E2-BCEE-C4B01B03F4C0}"/>
              </a:ext>
            </a:extLst>
          </p:cNvPr>
          <p:cNvSpPr>
            <a:spLocks noGrp="1"/>
          </p:cNvSpPr>
          <p:nvPr>
            <p:ph type="body" sz="quarter" idx="3"/>
          </p:nvPr>
        </p:nvSpPr>
        <p:spPr/>
        <p:txBody>
          <a:bodyPr>
            <a:normAutofit fontScale="92500" lnSpcReduction="20000"/>
          </a:bodyPr>
          <a:lstStyle/>
          <a:p>
            <a:r>
              <a:rPr lang="en-US">
                <a:cs typeface="Calibri"/>
              </a:rPr>
              <a:t>You can use the suggested time and date for scheduling your post based on the activity of your page.</a:t>
            </a:r>
            <a:endParaRPr lang="en-US"/>
          </a:p>
        </p:txBody>
      </p:sp>
      <p:pic>
        <p:nvPicPr>
          <p:cNvPr id="16" name="Picture 5" descr="A screenshot of a cell phone&#10;&#10;Description generated with very high confidence">
            <a:extLst>
              <a:ext uri="{FF2B5EF4-FFF2-40B4-BE49-F238E27FC236}">
                <a16:creationId xmlns:a16="http://schemas.microsoft.com/office/drawing/2014/main" id="{7278E32B-A752-48F9-9C35-4558EC13367A}"/>
              </a:ext>
            </a:extLst>
          </p:cNvPr>
          <p:cNvPicPr>
            <a:picLocks noChangeAspect="1"/>
          </p:cNvPicPr>
          <p:nvPr/>
        </p:nvPicPr>
        <p:blipFill>
          <a:blip r:embed="rId3"/>
          <a:stretch>
            <a:fillRect/>
          </a:stretch>
        </p:blipFill>
        <p:spPr>
          <a:xfrm>
            <a:off x="1981200" y="3020234"/>
            <a:ext cx="4572000" cy="3131818"/>
          </a:xfrm>
          <a:prstGeom prst="rect">
            <a:avLst/>
          </a:prstGeom>
          <a:noFill/>
        </p:spPr>
      </p:pic>
    </p:spTree>
    <p:extLst>
      <p:ext uri="{BB962C8B-B14F-4D97-AF65-F5344CB8AC3E}">
        <p14:creationId xmlns:p14="http://schemas.microsoft.com/office/powerpoint/2010/main" val="266261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3717-2115-4DC1-99B4-90DB1E716239}"/>
              </a:ext>
            </a:extLst>
          </p:cNvPr>
          <p:cNvSpPr>
            <a:spLocks noGrp="1"/>
          </p:cNvSpPr>
          <p:nvPr>
            <p:ph type="title"/>
          </p:nvPr>
        </p:nvSpPr>
        <p:spPr/>
        <p:txBody>
          <a:bodyPr/>
          <a:lstStyle/>
          <a:p>
            <a:r>
              <a:rPr lang="en-US">
                <a:ea typeface="+mj-lt"/>
                <a:cs typeface="+mj-lt"/>
              </a:rPr>
              <a:t>How to publish /schedule on FB</a:t>
            </a:r>
          </a:p>
        </p:txBody>
      </p:sp>
      <p:sp>
        <p:nvSpPr>
          <p:cNvPr id="3" name="Text Placeholder 2">
            <a:extLst>
              <a:ext uri="{FF2B5EF4-FFF2-40B4-BE49-F238E27FC236}">
                <a16:creationId xmlns:a16="http://schemas.microsoft.com/office/drawing/2014/main" id="{287E29C3-7788-405D-92F2-FE0E216DD718}"/>
              </a:ext>
            </a:extLst>
          </p:cNvPr>
          <p:cNvSpPr>
            <a:spLocks noGrp="1"/>
          </p:cNvSpPr>
          <p:nvPr>
            <p:ph type="body" idx="1"/>
          </p:nvPr>
        </p:nvSpPr>
        <p:spPr>
          <a:xfrm>
            <a:off x="1322173" y="1679448"/>
            <a:ext cx="4572000" cy="830487"/>
          </a:xfrm>
        </p:spPr>
        <p:txBody>
          <a:bodyPr>
            <a:normAutofit fontScale="92500" lnSpcReduction="20000"/>
          </a:bodyPr>
          <a:lstStyle/>
          <a:p>
            <a:r>
              <a:rPr lang="en-US">
                <a:cs typeface="Calibri"/>
              </a:rPr>
              <a:t>Or you can customize a specific time and date for when you would like to post.</a:t>
            </a:r>
            <a:endParaRPr lang="en-US" err="1">
              <a:cs typeface="Calibri"/>
            </a:endParaRPr>
          </a:p>
        </p:txBody>
      </p:sp>
      <p:pic>
        <p:nvPicPr>
          <p:cNvPr id="7" name="Picture 7" descr="A screenshot of a cell phone&#10;&#10;Description generated with very high confidence">
            <a:extLst>
              <a:ext uri="{FF2B5EF4-FFF2-40B4-BE49-F238E27FC236}">
                <a16:creationId xmlns:a16="http://schemas.microsoft.com/office/drawing/2014/main" id="{B034A450-22BB-49F7-9942-888C6156C5B0}"/>
              </a:ext>
            </a:extLst>
          </p:cNvPr>
          <p:cNvPicPr>
            <a:picLocks noGrp="1" noChangeAspect="1"/>
          </p:cNvPicPr>
          <p:nvPr>
            <p:ph sz="half" idx="2"/>
          </p:nvPr>
        </p:nvPicPr>
        <p:blipFill>
          <a:blip r:embed="rId2"/>
          <a:stretch>
            <a:fillRect/>
          </a:stretch>
        </p:blipFill>
        <p:spPr>
          <a:xfrm>
            <a:off x="6790038" y="2994597"/>
            <a:ext cx="4572000" cy="2276929"/>
          </a:xfrm>
        </p:spPr>
      </p:pic>
      <p:pic>
        <p:nvPicPr>
          <p:cNvPr id="10" name="Content Placeholder 9" descr="A screenshot of a cell phone&#10;&#10;Description generated with very high confidence">
            <a:extLst>
              <a:ext uri="{FF2B5EF4-FFF2-40B4-BE49-F238E27FC236}">
                <a16:creationId xmlns:a16="http://schemas.microsoft.com/office/drawing/2014/main" id="{531D8039-3AE9-4DD4-BF58-0A10F34C7F1B}"/>
              </a:ext>
            </a:extLst>
          </p:cNvPr>
          <p:cNvPicPr>
            <a:picLocks noGrp="1" noChangeAspect="1"/>
          </p:cNvPicPr>
          <p:nvPr>
            <p:ph sz="quarter" idx="4"/>
          </p:nvPr>
        </p:nvPicPr>
        <p:blipFill>
          <a:blip r:embed="rId3"/>
          <a:stretch>
            <a:fillRect/>
          </a:stretch>
        </p:blipFill>
        <p:spPr>
          <a:xfrm>
            <a:off x="1779458" y="2561421"/>
            <a:ext cx="3332036" cy="3967065"/>
          </a:xfrm>
        </p:spPr>
      </p:pic>
      <p:sp>
        <p:nvSpPr>
          <p:cNvPr id="16" name="Text Placeholder 2">
            <a:extLst>
              <a:ext uri="{FF2B5EF4-FFF2-40B4-BE49-F238E27FC236}">
                <a16:creationId xmlns:a16="http://schemas.microsoft.com/office/drawing/2014/main" id="{BF8C7FE1-9D55-40FF-AB13-1349D0746A52}"/>
              </a:ext>
            </a:extLst>
          </p:cNvPr>
          <p:cNvSpPr txBox="1">
            <a:spLocks/>
          </p:cNvSpPr>
          <p:nvPr/>
        </p:nvSpPr>
        <p:spPr>
          <a:xfrm>
            <a:off x="6180438" y="1677389"/>
            <a:ext cx="4572000" cy="830487"/>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0"/>
              </a:spcBef>
              <a:buSzPct val="100000"/>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1200"/>
              </a:spcBef>
              <a:buSzPct val="10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800"/>
              </a:spcBef>
              <a:buSzPct val="10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SzPct val="10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SzPct val="10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600"/>
              </a:spcBef>
              <a:buSzPct val="10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600"/>
              </a:spcBef>
              <a:buSzPct val="10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600"/>
              </a:spcBef>
              <a:buSzPct val="10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600"/>
              </a:spcBef>
              <a:buSzPct val="100000"/>
              <a:buFont typeface="Arial" pitchFamily="34" charset="0"/>
              <a:buNone/>
              <a:defRPr sz="1600" b="1" kern="1200">
                <a:solidFill>
                  <a:schemeClr val="tx1"/>
                </a:solidFill>
                <a:latin typeface="+mn-lt"/>
                <a:ea typeface="+mn-ea"/>
                <a:cs typeface="+mn-cs"/>
              </a:defRPr>
            </a:lvl9pPr>
          </a:lstStyle>
          <a:p>
            <a:r>
              <a:rPr lang="en-US">
                <a:cs typeface="Calibri"/>
              </a:rPr>
              <a:t>Once you have posted you will be able to see that you have it schedule just underneath the "Create Post" box.</a:t>
            </a:r>
            <a:endParaRPr lang="en-US"/>
          </a:p>
        </p:txBody>
      </p:sp>
    </p:spTree>
    <p:extLst>
      <p:ext uri="{BB962C8B-B14F-4D97-AF65-F5344CB8AC3E}">
        <p14:creationId xmlns:p14="http://schemas.microsoft.com/office/powerpoint/2010/main" val="317270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1B0E-1DDC-4A22-9E0E-34FE33247033}"/>
              </a:ext>
            </a:extLst>
          </p:cNvPr>
          <p:cNvSpPr>
            <a:spLocks noGrp="1"/>
          </p:cNvSpPr>
          <p:nvPr>
            <p:ph type="title"/>
          </p:nvPr>
        </p:nvSpPr>
        <p:spPr>
          <a:xfrm>
            <a:off x="1981200" y="381000"/>
            <a:ext cx="9372600" cy="1137745"/>
          </a:xfrm>
        </p:spPr>
        <p:txBody>
          <a:bodyPr/>
          <a:lstStyle/>
          <a:p>
            <a:r>
              <a:rPr lang="en-US">
                <a:cs typeface="Calibri"/>
              </a:rPr>
              <a:t>QUESTIONS For ESSEX Service Points!</a:t>
            </a:r>
            <a:endParaRPr lang="en-US"/>
          </a:p>
        </p:txBody>
      </p:sp>
      <p:sp>
        <p:nvSpPr>
          <p:cNvPr id="3" name="Content Placeholder 2">
            <a:extLst>
              <a:ext uri="{FF2B5EF4-FFF2-40B4-BE49-F238E27FC236}">
                <a16:creationId xmlns:a16="http://schemas.microsoft.com/office/drawing/2014/main" id="{1854F440-3E12-4FB6-B5D6-6E9CE653A166}"/>
              </a:ext>
            </a:extLst>
          </p:cNvPr>
          <p:cNvSpPr>
            <a:spLocks noGrp="1"/>
          </p:cNvSpPr>
          <p:nvPr>
            <p:ph idx="1"/>
          </p:nvPr>
        </p:nvSpPr>
        <p:spPr>
          <a:xfrm>
            <a:off x="1981200" y="1987419"/>
            <a:ext cx="9372600" cy="771636"/>
          </a:xfrm>
        </p:spPr>
        <p:txBody>
          <a:bodyPr vert="horz" lIns="91440" tIns="45720" rIns="91440" bIns="45720" rtlCol="0" anchor="t">
            <a:normAutofit/>
          </a:bodyPr>
          <a:lstStyle/>
          <a:p>
            <a:r>
              <a:rPr lang="en-US">
                <a:cs typeface="Calibri"/>
              </a:rPr>
              <a:t>Give me one example of something you should not post on the community Essex accounts.  </a:t>
            </a:r>
          </a:p>
          <a:p>
            <a:endParaRPr lang="en-US">
              <a:cs typeface="Calibri"/>
            </a:endParaRPr>
          </a:p>
        </p:txBody>
      </p:sp>
      <p:sp>
        <p:nvSpPr>
          <p:cNvPr id="7" name="Content Placeholder 2">
            <a:extLst>
              <a:ext uri="{FF2B5EF4-FFF2-40B4-BE49-F238E27FC236}">
                <a16:creationId xmlns:a16="http://schemas.microsoft.com/office/drawing/2014/main" id="{5F31D082-C5AD-4DC8-B73B-4C16FB3E9E8F}"/>
              </a:ext>
            </a:extLst>
          </p:cNvPr>
          <p:cNvSpPr txBox="1">
            <a:spLocks/>
          </p:cNvSpPr>
          <p:nvPr/>
        </p:nvSpPr>
        <p:spPr>
          <a:xfrm>
            <a:off x="2066597" y="2887367"/>
            <a:ext cx="9372600" cy="771636"/>
          </a:xfrm>
          <a:prstGeom prst="rect">
            <a:avLst/>
          </a:prstGeom>
        </p:spPr>
        <p:txBody>
          <a:bodyPr vert="horz" lIns="91440" tIns="45720" rIns="91440" bIns="45720" rtlCol="0" anchor="t">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cs typeface="Calibri"/>
              </a:rPr>
              <a:t>Give me one example of a resource on Buzz related to social.  </a:t>
            </a:r>
          </a:p>
          <a:p>
            <a:endParaRPr lang="en-US">
              <a:cs typeface="Calibri"/>
            </a:endParaRPr>
          </a:p>
        </p:txBody>
      </p:sp>
      <p:sp>
        <p:nvSpPr>
          <p:cNvPr id="9" name="Content Placeholder 2">
            <a:extLst>
              <a:ext uri="{FF2B5EF4-FFF2-40B4-BE49-F238E27FC236}">
                <a16:creationId xmlns:a16="http://schemas.microsoft.com/office/drawing/2014/main" id="{849A1090-678F-40B1-8124-208F72AE9160}"/>
              </a:ext>
            </a:extLst>
          </p:cNvPr>
          <p:cNvSpPr txBox="1">
            <a:spLocks/>
          </p:cNvSpPr>
          <p:nvPr/>
        </p:nvSpPr>
        <p:spPr>
          <a:xfrm>
            <a:off x="2120463" y="3657250"/>
            <a:ext cx="9372600" cy="771636"/>
          </a:xfrm>
          <a:prstGeom prst="rect">
            <a:avLst/>
          </a:prstGeom>
        </p:spPr>
        <p:txBody>
          <a:bodyPr vert="horz" lIns="91440" tIns="45720" rIns="91440" bIns="45720" rtlCol="0" anchor="t">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cs typeface="Calibri"/>
              </a:rPr>
              <a:t>Provide two examples of a branded Essex hashtag that could be used.   </a:t>
            </a:r>
          </a:p>
          <a:p>
            <a:endParaRPr lang="en-US">
              <a:cs typeface="Calibri"/>
            </a:endParaRPr>
          </a:p>
        </p:txBody>
      </p:sp>
      <p:sp>
        <p:nvSpPr>
          <p:cNvPr id="11" name="Content Placeholder 2">
            <a:extLst>
              <a:ext uri="{FF2B5EF4-FFF2-40B4-BE49-F238E27FC236}">
                <a16:creationId xmlns:a16="http://schemas.microsoft.com/office/drawing/2014/main" id="{ABD355B1-9F29-4480-BFD2-CFFA42E4C08C}"/>
              </a:ext>
            </a:extLst>
          </p:cNvPr>
          <p:cNvSpPr txBox="1">
            <a:spLocks/>
          </p:cNvSpPr>
          <p:nvPr/>
        </p:nvSpPr>
        <p:spPr>
          <a:xfrm>
            <a:off x="2161191" y="4328598"/>
            <a:ext cx="9372600" cy="771636"/>
          </a:xfrm>
          <a:prstGeom prst="rect">
            <a:avLst/>
          </a:prstGeom>
        </p:spPr>
        <p:txBody>
          <a:bodyPr vert="horz" lIns="91440" tIns="45720" rIns="91440" bIns="45720" rtlCol="0" anchor="t">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cs typeface="Calibri"/>
              </a:rPr>
              <a:t>Give me an example of content that would acceptable to post on a social platform.   </a:t>
            </a:r>
          </a:p>
          <a:p>
            <a:endParaRPr lang="en-US">
              <a:cs typeface="Calibri"/>
            </a:endParaRPr>
          </a:p>
        </p:txBody>
      </p:sp>
      <p:sp>
        <p:nvSpPr>
          <p:cNvPr id="13" name="Content Placeholder 2">
            <a:extLst>
              <a:ext uri="{FF2B5EF4-FFF2-40B4-BE49-F238E27FC236}">
                <a16:creationId xmlns:a16="http://schemas.microsoft.com/office/drawing/2014/main" id="{15143482-4588-4C7E-9E5A-1BD54E03FD8C}"/>
              </a:ext>
            </a:extLst>
          </p:cNvPr>
          <p:cNvSpPr txBox="1">
            <a:spLocks/>
          </p:cNvSpPr>
          <p:nvPr/>
        </p:nvSpPr>
        <p:spPr>
          <a:xfrm>
            <a:off x="2123091" y="5137895"/>
            <a:ext cx="9372600" cy="771636"/>
          </a:xfrm>
          <a:prstGeom prst="rect">
            <a:avLst/>
          </a:prstGeom>
        </p:spPr>
        <p:txBody>
          <a:bodyPr vert="horz" lIns="91440" tIns="45720" rIns="91440" bIns="45720" rtlCol="0" anchor="t">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cs typeface="Calibri"/>
              </a:rPr>
              <a:t>What social platform should you not create an account for?</a:t>
            </a:r>
          </a:p>
          <a:p>
            <a:endParaRPr lang="en-US">
              <a:cs typeface="Calibri"/>
            </a:endParaRPr>
          </a:p>
        </p:txBody>
      </p:sp>
      <p:sp>
        <p:nvSpPr>
          <p:cNvPr id="15" name="Content Placeholder 2">
            <a:extLst>
              <a:ext uri="{FF2B5EF4-FFF2-40B4-BE49-F238E27FC236}">
                <a16:creationId xmlns:a16="http://schemas.microsoft.com/office/drawing/2014/main" id="{E690C8BF-CEF2-48DC-9174-803152A8A59A}"/>
              </a:ext>
            </a:extLst>
          </p:cNvPr>
          <p:cNvSpPr txBox="1">
            <a:spLocks/>
          </p:cNvSpPr>
          <p:nvPr/>
        </p:nvSpPr>
        <p:spPr>
          <a:xfrm>
            <a:off x="2124405" y="5809243"/>
            <a:ext cx="9372600" cy="771636"/>
          </a:xfrm>
          <a:prstGeom prst="rect">
            <a:avLst/>
          </a:prstGeom>
        </p:spPr>
        <p:txBody>
          <a:bodyPr vert="horz" lIns="91440" tIns="45720" rIns="91440" bIns="45720" rtlCol="0" anchor="t">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b="1">
                <a:cs typeface="Calibri"/>
              </a:rPr>
              <a:t>True or False.</a:t>
            </a:r>
            <a:r>
              <a:rPr lang="en-US">
                <a:cs typeface="Calibri"/>
              </a:rPr>
              <a:t>  It's okay for my community to start their own Twitter account.  </a:t>
            </a:r>
          </a:p>
          <a:p>
            <a:endParaRPr lang="en-US">
              <a:cs typeface="Calibri"/>
            </a:endParaRPr>
          </a:p>
        </p:txBody>
      </p:sp>
    </p:spTree>
    <p:extLst>
      <p:ext uri="{BB962C8B-B14F-4D97-AF65-F5344CB8AC3E}">
        <p14:creationId xmlns:p14="http://schemas.microsoft.com/office/powerpoint/2010/main" val="579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88B26-E755-4F80-8DB7-A0C7A23E2ABB}"/>
              </a:ext>
            </a:extLst>
          </p:cNvPr>
          <p:cNvSpPr>
            <a:spLocks noGrp="1"/>
          </p:cNvSpPr>
          <p:nvPr>
            <p:ph type="title"/>
          </p:nvPr>
        </p:nvSpPr>
        <p:spPr/>
        <p:txBody>
          <a:bodyPr/>
          <a:lstStyle/>
          <a:p>
            <a:r>
              <a:rPr lang="en-US"/>
              <a:t>#ThankYou</a:t>
            </a:r>
          </a:p>
        </p:txBody>
      </p:sp>
      <p:sp>
        <p:nvSpPr>
          <p:cNvPr id="4" name="Text Placeholder 3">
            <a:extLst>
              <a:ext uri="{FF2B5EF4-FFF2-40B4-BE49-F238E27FC236}">
                <a16:creationId xmlns:a16="http://schemas.microsoft.com/office/drawing/2014/main" id="{F3148D66-788A-48CB-9EB9-EC6B14E22239}"/>
              </a:ext>
            </a:extLst>
          </p:cNvPr>
          <p:cNvSpPr>
            <a:spLocks noGrp="1"/>
          </p:cNvSpPr>
          <p:nvPr>
            <p:ph type="body" sz="half" idx="2"/>
          </p:nvPr>
        </p:nvSpPr>
        <p:spPr/>
        <p:txBody>
          <a:bodyPr/>
          <a:lstStyle/>
          <a:p>
            <a:r>
              <a:rPr lang="en-US"/>
              <a:t>Questions?</a:t>
            </a:r>
          </a:p>
        </p:txBody>
      </p:sp>
      <p:pic>
        <p:nvPicPr>
          <p:cNvPr id="15" name="Picture Placeholder 14" descr="A picture containing car&#10;&#10;Description automatically generated">
            <a:extLst>
              <a:ext uri="{FF2B5EF4-FFF2-40B4-BE49-F238E27FC236}">
                <a16:creationId xmlns:a16="http://schemas.microsoft.com/office/drawing/2014/main" id="{4E3ECBD9-EFB6-495D-813B-AEC9A8444A5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588" r="18588"/>
          <a:stretch>
            <a:fillRect/>
          </a:stretch>
        </p:blipFill>
        <p:spPr/>
      </p:pic>
    </p:spTree>
    <p:extLst>
      <p:ext uri="{BB962C8B-B14F-4D97-AF65-F5344CB8AC3E}">
        <p14:creationId xmlns:p14="http://schemas.microsoft.com/office/powerpoint/2010/main" val="338002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349D-7D5D-4223-A16C-493E216C275E}"/>
              </a:ext>
            </a:extLst>
          </p:cNvPr>
          <p:cNvSpPr>
            <a:spLocks noGrp="1"/>
          </p:cNvSpPr>
          <p:nvPr>
            <p:ph type="title"/>
          </p:nvPr>
        </p:nvSpPr>
        <p:spPr/>
        <p:txBody>
          <a:bodyPr/>
          <a:lstStyle/>
          <a:p>
            <a:r>
              <a:rPr lang="en-US">
                <a:cs typeface="Calibri"/>
              </a:rPr>
              <a:t>Next Steps</a:t>
            </a:r>
            <a:endParaRPr lang="en-US"/>
          </a:p>
        </p:txBody>
      </p:sp>
      <p:sp>
        <p:nvSpPr>
          <p:cNvPr id="3" name="Content Placeholder 2">
            <a:extLst>
              <a:ext uri="{FF2B5EF4-FFF2-40B4-BE49-F238E27FC236}">
                <a16:creationId xmlns:a16="http://schemas.microsoft.com/office/drawing/2014/main" id="{447220A6-B51E-42DC-8C9C-68CC58B9D600}"/>
              </a:ext>
            </a:extLst>
          </p:cNvPr>
          <p:cNvSpPr>
            <a:spLocks noGrp="1"/>
          </p:cNvSpPr>
          <p:nvPr>
            <p:ph idx="1"/>
          </p:nvPr>
        </p:nvSpPr>
        <p:spPr/>
        <p:txBody>
          <a:bodyPr vert="horz" lIns="91440" tIns="45720" rIns="91440" bIns="45720" rtlCol="0" anchor="t">
            <a:normAutofit/>
          </a:bodyPr>
          <a:lstStyle/>
          <a:p>
            <a:r>
              <a:rPr lang="en-US">
                <a:cs typeface="Calibri"/>
              </a:rPr>
              <a:t>For questions, please email </a:t>
            </a:r>
            <a:r>
              <a:rPr lang="en-US" dirty="0">
                <a:cs typeface="Calibri"/>
                <a:hlinkClick r:id="rId2"/>
              </a:rPr>
              <a:t>marketing@essex.com</a:t>
            </a:r>
            <a:endParaRPr lang="en-US" dirty="0">
              <a:cs typeface="Calibri"/>
            </a:endParaRPr>
          </a:p>
          <a:p>
            <a:r>
              <a:rPr lang="en-US">
                <a:cs typeface="Calibri"/>
              </a:rPr>
              <a:t>This presentation will be uploaded to Buzz along with the recording</a:t>
            </a:r>
          </a:p>
          <a:p>
            <a:r>
              <a:rPr lang="en-US">
                <a:cs typeface="Calibri"/>
              </a:rPr>
              <a:t>If you have not signed Essex Social Media guidelines, please do so and send to </a:t>
            </a:r>
            <a:r>
              <a:rPr lang="en-US" dirty="0">
                <a:cs typeface="Calibri"/>
                <a:hlinkClick r:id="rId3"/>
              </a:rPr>
              <a:t>Marketing@essex.com</a:t>
            </a:r>
            <a:r>
              <a:rPr lang="en-US">
                <a:cs typeface="Calibri"/>
              </a:rPr>
              <a:t> if you are actively posting</a:t>
            </a:r>
            <a:endParaRPr lang="en-US" dirty="0">
              <a:cs typeface="Calibri"/>
            </a:endParaRPr>
          </a:p>
          <a:p>
            <a:r>
              <a:rPr lang="en-US">
                <a:cs typeface="Calibri"/>
              </a:rPr>
              <a:t>If you are actively posting and would like to work with our team closely to obtain content, please email </a:t>
            </a:r>
            <a:r>
              <a:rPr lang="en-US" dirty="0">
                <a:cs typeface="Calibri"/>
                <a:hlinkClick r:id="rId2"/>
              </a:rPr>
              <a:t>marketing@essex.com</a:t>
            </a:r>
          </a:p>
          <a:p>
            <a:pPr marL="0" indent="0">
              <a:buNone/>
            </a:pPr>
            <a:endParaRPr lang="en-US" dirty="0">
              <a:cs typeface="Calibri"/>
            </a:endParaRPr>
          </a:p>
        </p:txBody>
      </p:sp>
    </p:spTree>
    <p:extLst>
      <p:ext uri="{BB962C8B-B14F-4D97-AF65-F5344CB8AC3E}">
        <p14:creationId xmlns:p14="http://schemas.microsoft.com/office/powerpoint/2010/main" val="224363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9BC5-77A6-4B0E-8D48-0882ACA2E3AF}"/>
              </a:ext>
            </a:extLst>
          </p:cNvPr>
          <p:cNvSpPr>
            <a:spLocks noGrp="1"/>
          </p:cNvSpPr>
          <p:nvPr>
            <p:ph type="title"/>
          </p:nvPr>
        </p:nvSpPr>
        <p:spPr>
          <a:xfrm>
            <a:off x="1981200" y="381000"/>
            <a:ext cx="9372600" cy="1124953"/>
          </a:xfrm>
        </p:spPr>
        <p:txBody>
          <a:bodyPr/>
          <a:lstStyle/>
          <a:p>
            <a:r>
              <a:rPr lang="en-US"/>
              <a:t>Overview of Corporate Social </a:t>
            </a:r>
          </a:p>
        </p:txBody>
      </p:sp>
      <p:sp>
        <p:nvSpPr>
          <p:cNvPr id="3" name="Content Placeholder 2">
            <a:extLst>
              <a:ext uri="{FF2B5EF4-FFF2-40B4-BE49-F238E27FC236}">
                <a16:creationId xmlns:a16="http://schemas.microsoft.com/office/drawing/2014/main" id="{A3DDC511-49A6-4ADB-9277-475E94F34D54}"/>
              </a:ext>
            </a:extLst>
          </p:cNvPr>
          <p:cNvSpPr>
            <a:spLocks noGrp="1"/>
          </p:cNvSpPr>
          <p:nvPr>
            <p:ph idx="1"/>
          </p:nvPr>
        </p:nvSpPr>
        <p:spPr/>
        <p:txBody>
          <a:bodyPr vert="horz" lIns="91440" tIns="45720" rIns="91440" bIns="45720" rtlCol="0" anchor="t">
            <a:normAutofit/>
          </a:bodyPr>
          <a:lstStyle/>
          <a:p>
            <a:pPr marL="0" indent="0">
              <a:buNone/>
            </a:pPr>
            <a:r>
              <a:rPr lang="en-US"/>
              <a:t>Our goal is to create content that is authentic to Essex and what is happening on site. </a:t>
            </a:r>
            <a:r>
              <a:rPr lang="en-US" b="1"/>
              <a:t>80 %</a:t>
            </a:r>
            <a:r>
              <a:rPr lang="en-US"/>
              <a:t> of the content will be resident-facing and relevant to the audience.  </a:t>
            </a:r>
            <a:r>
              <a:rPr lang="en-US" b="1"/>
              <a:t>20%</a:t>
            </a:r>
            <a:r>
              <a:rPr lang="en-US"/>
              <a:t> promotional in nature (specials, resident referrals, etc). </a:t>
            </a:r>
          </a:p>
          <a:p>
            <a:pPr marL="0" indent="0">
              <a:buNone/>
            </a:pPr>
            <a:r>
              <a:rPr lang="en-US" b="1"/>
              <a:t>The ask: </a:t>
            </a:r>
            <a:r>
              <a:rPr lang="en-US"/>
              <a:t> We’ll be asking properties for photos in advance that we can use or to participate in a shared activity during each month so that we can showcase what it’s like to live at an Essex community. </a:t>
            </a:r>
          </a:p>
          <a:p>
            <a:pPr marL="0" indent="0">
              <a:buNone/>
            </a:pPr>
            <a:r>
              <a:rPr lang="en-US">
                <a:cs typeface="Calibri"/>
              </a:rPr>
              <a:t>If you are interested, please email us at </a:t>
            </a:r>
            <a:r>
              <a:rPr lang="en-US">
                <a:cs typeface="Calibri"/>
                <a:hlinkClick r:id="rId2"/>
              </a:rPr>
              <a:t>marketing@essex.com</a:t>
            </a:r>
            <a:endParaRPr lang="en-US">
              <a:cs typeface="Calibri"/>
            </a:endParaRPr>
          </a:p>
          <a:p>
            <a:pPr marL="0" indent="0">
              <a:buNone/>
            </a:pPr>
            <a:endParaRPr lang="en-US">
              <a:cs typeface="Calibri"/>
            </a:endParaRPr>
          </a:p>
          <a:p>
            <a:pPr marL="0" indent="0">
              <a:buNone/>
            </a:pPr>
            <a:endParaRPr lang="en-US">
              <a:cs typeface="Calibri"/>
            </a:endParaRPr>
          </a:p>
        </p:txBody>
      </p:sp>
    </p:spTree>
    <p:extLst>
      <p:ext uri="{BB962C8B-B14F-4D97-AF65-F5344CB8AC3E}">
        <p14:creationId xmlns:p14="http://schemas.microsoft.com/office/powerpoint/2010/main" val="253219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00FE-4222-4AFD-AF68-627E20D32692}"/>
              </a:ext>
            </a:extLst>
          </p:cNvPr>
          <p:cNvSpPr>
            <a:spLocks noGrp="1"/>
          </p:cNvSpPr>
          <p:nvPr>
            <p:ph type="title"/>
          </p:nvPr>
        </p:nvSpPr>
        <p:spPr>
          <a:xfrm>
            <a:off x="609600" y="822960"/>
            <a:ext cx="8686800" cy="888387"/>
          </a:xfrm>
        </p:spPr>
        <p:txBody>
          <a:bodyPr>
            <a:normAutofit fontScale="90000"/>
          </a:bodyPr>
          <a:lstStyle/>
          <a:p>
            <a:r>
              <a:rPr lang="en-US"/>
              <a:t>Our Focus</a:t>
            </a:r>
          </a:p>
        </p:txBody>
      </p:sp>
      <p:sp>
        <p:nvSpPr>
          <p:cNvPr id="3" name="Text Placeholder 2">
            <a:extLst>
              <a:ext uri="{FF2B5EF4-FFF2-40B4-BE49-F238E27FC236}">
                <a16:creationId xmlns:a16="http://schemas.microsoft.com/office/drawing/2014/main" id="{A172D3F1-DFE8-44F6-BAF3-CB84AB1F06CB}"/>
              </a:ext>
            </a:extLst>
          </p:cNvPr>
          <p:cNvSpPr>
            <a:spLocks noGrp="1"/>
          </p:cNvSpPr>
          <p:nvPr>
            <p:ph type="body" idx="1"/>
          </p:nvPr>
        </p:nvSpPr>
        <p:spPr>
          <a:xfrm>
            <a:off x="609600" y="1790174"/>
            <a:ext cx="8686800" cy="1097280"/>
          </a:xfrm>
        </p:spPr>
        <p:txBody>
          <a:bodyPr vert="horz" lIns="91440" tIns="45720" rIns="91440" bIns="45720" rtlCol="0" anchor="t">
            <a:normAutofit/>
          </a:bodyPr>
          <a:lstStyle/>
          <a:p>
            <a:r>
              <a:rPr lang="en-US" b="1"/>
              <a:t>Essex  Corporate Accounts – Essex Property Trust  </a:t>
            </a:r>
            <a:endParaRPr lang="en-US">
              <a:cs typeface="Calibri"/>
            </a:endParaRPr>
          </a:p>
        </p:txBody>
      </p:sp>
      <p:pic>
        <p:nvPicPr>
          <p:cNvPr id="5" name="Picture 4" descr="A picture containing drawing&#10;&#10;Description automatically generated">
            <a:extLst>
              <a:ext uri="{FF2B5EF4-FFF2-40B4-BE49-F238E27FC236}">
                <a16:creationId xmlns:a16="http://schemas.microsoft.com/office/drawing/2014/main" id="{EF35642B-CE90-4480-AED5-99F56587D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31" y="2422305"/>
            <a:ext cx="859040" cy="8549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FC31F02-C0C5-42CC-9921-5483327B6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363" y="2455150"/>
            <a:ext cx="788640" cy="788640"/>
          </a:xfrm>
          <a:prstGeom prst="rect">
            <a:avLst/>
          </a:prstGeom>
        </p:spPr>
      </p:pic>
      <p:pic>
        <p:nvPicPr>
          <p:cNvPr id="4" name="Picture 5" descr="A picture containing drawing, plate&#10;&#10;Description generated with very high confidence">
            <a:extLst>
              <a:ext uri="{FF2B5EF4-FFF2-40B4-BE49-F238E27FC236}">
                <a16:creationId xmlns:a16="http://schemas.microsoft.com/office/drawing/2014/main" id="{DF5759A4-3520-423B-99DD-5CCAEA3E8FC9}"/>
              </a:ext>
            </a:extLst>
          </p:cNvPr>
          <p:cNvPicPr>
            <a:picLocks noChangeAspect="1"/>
          </p:cNvPicPr>
          <p:nvPr/>
        </p:nvPicPr>
        <p:blipFill>
          <a:blip r:embed="rId4"/>
          <a:stretch>
            <a:fillRect/>
          </a:stretch>
        </p:blipFill>
        <p:spPr>
          <a:xfrm>
            <a:off x="3312073" y="2142771"/>
            <a:ext cx="2743200" cy="1311215"/>
          </a:xfrm>
          <a:prstGeom prst="rect">
            <a:avLst/>
          </a:prstGeom>
        </p:spPr>
      </p:pic>
      <p:pic>
        <p:nvPicPr>
          <p:cNvPr id="6" name="Picture 7" descr="A picture containing drawing&#10;&#10;Description generated with very high confidence">
            <a:extLst>
              <a:ext uri="{FF2B5EF4-FFF2-40B4-BE49-F238E27FC236}">
                <a16:creationId xmlns:a16="http://schemas.microsoft.com/office/drawing/2014/main" id="{ECA4173F-95E7-41B4-8595-ABFCEFE2EC2C}"/>
              </a:ext>
            </a:extLst>
          </p:cNvPr>
          <p:cNvPicPr>
            <a:picLocks noChangeAspect="1"/>
          </p:cNvPicPr>
          <p:nvPr/>
        </p:nvPicPr>
        <p:blipFill>
          <a:blip r:embed="rId5"/>
          <a:stretch>
            <a:fillRect/>
          </a:stretch>
        </p:blipFill>
        <p:spPr>
          <a:xfrm>
            <a:off x="6589329" y="2384041"/>
            <a:ext cx="878931" cy="749850"/>
          </a:xfrm>
          <a:prstGeom prst="rect">
            <a:avLst/>
          </a:prstGeom>
        </p:spPr>
      </p:pic>
      <p:sp>
        <p:nvSpPr>
          <p:cNvPr id="10" name="Text Placeholder 2">
            <a:extLst>
              <a:ext uri="{FF2B5EF4-FFF2-40B4-BE49-F238E27FC236}">
                <a16:creationId xmlns:a16="http://schemas.microsoft.com/office/drawing/2014/main" id="{E1B8FB13-0F7B-4BFA-AA37-CDABB1B9BA46}"/>
              </a:ext>
            </a:extLst>
          </p:cNvPr>
          <p:cNvSpPr txBox="1">
            <a:spLocks/>
          </p:cNvSpPr>
          <p:nvPr/>
        </p:nvSpPr>
        <p:spPr>
          <a:xfrm>
            <a:off x="609600" y="3938226"/>
            <a:ext cx="8686800" cy="109728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SzPct val="100000"/>
              <a:buFont typeface="Arial"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1200"/>
              </a:spcBef>
              <a:buSzPct val="100000"/>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SzPct val="100000"/>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9pPr>
          </a:lstStyle>
          <a:p>
            <a:r>
              <a:rPr lang="en-US" b="1"/>
              <a:t>Community Accounts  </a:t>
            </a:r>
            <a:endParaRPr lang="en-US">
              <a:cs typeface="Calibri"/>
            </a:endParaRPr>
          </a:p>
        </p:txBody>
      </p:sp>
      <p:pic>
        <p:nvPicPr>
          <p:cNvPr id="11" name="Picture 10" descr="A picture containing drawing&#10;&#10;Description automatically generated">
            <a:extLst>
              <a:ext uri="{FF2B5EF4-FFF2-40B4-BE49-F238E27FC236}">
                <a16:creationId xmlns:a16="http://schemas.microsoft.com/office/drawing/2014/main" id="{8F88835C-98BD-49F9-B306-62A1CCFE8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76" y="4754288"/>
            <a:ext cx="859040" cy="85495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421E5C73-AEA6-4F5D-A71D-764237A00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208" y="4787133"/>
            <a:ext cx="788640" cy="788640"/>
          </a:xfrm>
          <a:prstGeom prst="rect">
            <a:avLst/>
          </a:prstGeom>
        </p:spPr>
      </p:pic>
      <p:pic>
        <p:nvPicPr>
          <p:cNvPr id="13" name="Picture 5" descr="A picture containing drawing, plate&#10;&#10;Description generated with very high confidence">
            <a:extLst>
              <a:ext uri="{FF2B5EF4-FFF2-40B4-BE49-F238E27FC236}">
                <a16:creationId xmlns:a16="http://schemas.microsoft.com/office/drawing/2014/main" id="{ABD5E34B-D7DB-4D83-BAAC-F28F13890656}"/>
              </a:ext>
            </a:extLst>
          </p:cNvPr>
          <p:cNvPicPr>
            <a:picLocks noChangeAspect="1"/>
          </p:cNvPicPr>
          <p:nvPr/>
        </p:nvPicPr>
        <p:blipFill>
          <a:blip r:embed="rId4"/>
          <a:stretch>
            <a:fillRect/>
          </a:stretch>
        </p:blipFill>
        <p:spPr>
          <a:xfrm>
            <a:off x="3463159" y="4553581"/>
            <a:ext cx="2743200" cy="1311215"/>
          </a:xfrm>
          <a:prstGeom prst="rect">
            <a:avLst/>
          </a:prstGeom>
        </p:spPr>
      </p:pic>
      <p:sp>
        <p:nvSpPr>
          <p:cNvPr id="15" name="TextBox 14">
            <a:extLst>
              <a:ext uri="{FF2B5EF4-FFF2-40B4-BE49-F238E27FC236}">
                <a16:creationId xmlns:a16="http://schemas.microsoft.com/office/drawing/2014/main" id="{7D03DDCD-9C0C-4F99-84A7-C24C50BEFD29}"/>
              </a:ext>
            </a:extLst>
          </p:cNvPr>
          <p:cNvSpPr txBox="1"/>
          <p:nvPr/>
        </p:nvSpPr>
        <p:spPr>
          <a:xfrm>
            <a:off x="610585" y="5800069"/>
            <a:ext cx="99887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Twitter is not the focus for Community Accounts. </a:t>
            </a:r>
            <a:r>
              <a:rPr lang="en-US" b="1"/>
              <a:t>Please do not create Twitter accounts.</a:t>
            </a:r>
            <a:r>
              <a:rPr lang="en-US"/>
              <a:t>  Right now our twitter is used for business-focused news. Most of the comments we receive are related to reputation management.  </a:t>
            </a:r>
          </a:p>
        </p:txBody>
      </p:sp>
      <p:sp>
        <p:nvSpPr>
          <p:cNvPr id="16" name="TextBox 15">
            <a:extLst>
              <a:ext uri="{FF2B5EF4-FFF2-40B4-BE49-F238E27FC236}">
                <a16:creationId xmlns:a16="http://schemas.microsoft.com/office/drawing/2014/main" id="{7C302F3B-1195-4373-8736-D968BF5A6833}"/>
              </a:ext>
            </a:extLst>
          </p:cNvPr>
          <p:cNvSpPr txBox="1"/>
          <p:nvPr/>
        </p:nvSpPr>
        <p:spPr>
          <a:xfrm>
            <a:off x="7591754" y="2336581"/>
            <a:ext cx="22965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Note:</a:t>
            </a:r>
            <a:r>
              <a:rPr lang="en-US"/>
              <a:t> We will post to Twitter with appropriate business content</a:t>
            </a:r>
          </a:p>
        </p:txBody>
      </p:sp>
    </p:spTree>
    <p:extLst>
      <p:ext uri="{BB962C8B-B14F-4D97-AF65-F5344CB8AC3E}">
        <p14:creationId xmlns:p14="http://schemas.microsoft.com/office/powerpoint/2010/main" val="83393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A570-CF4C-41C7-874F-7F59D4887AB7}"/>
              </a:ext>
            </a:extLst>
          </p:cNvPr>
          <p:cNvSpPr>
            <a:spLocks noGrp="1"/>
          </p:cNvSpPr>
          <p:nvPr>
            <p:ph type="title"/>
          </p:nvPr>
        </p:nvSpPr>
        <p:spPr>
          <a:xfrm>
            <a:off x="1981200" y="381000"/>
            <a:ext cx="9372600" cy="823365"/>
          </a:xfrm>
        </p:spPr>
        <p:txBody>
          <a:bodyPr/>
          <a:lstStyle/>
          <a:p>
            <a:r>
              <a:rPr lang="en-US">
                <a:cs typeface="Calibri"/>
              </a:rPr>
              <a:t>Essex Corporate Accounts</a:t>
            </a:r>
            <a:endParaRPr lang="en-US"/>
          </a:p>
        </p:txBody>
      </p:sp>
      <p:sp>
        <p:nvSpPr>
          <p:cNvPr id="6" name="TextBox 5">
            <a:extLst>
              <a:ext uri="{FF2B5EF4-FFF2-40B4-BE49-F238E27FC236}">
                <a16:creationId xmlns:a16="http://schemas.microsoft.com/office/drawing/2014/main" id="{73C4C303-6964-4E95-87A6-33ABB42C5943}"/>
              </a:ext>
            </a:extLst>
          </p:cNvPr>
          <p:cNvSpPr txBox="1"/>
          <p:nvPr/>
        </p:nvSpPr>
        <p:spPr>
          <a:xfrm>
            <a:off x="112986" y="2044261"/>
            <a:ext cx="27431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Follow Us!</a:t>
            </a:r>
          </a:p>
          <a:p>
            <a:endParaRPr lang="en-US" b="1">
              <a:ea typeface="+mn-lt"/>
              <a:cs typeface="+mn-lt"/>
            </a:endParaRPr>
          </a:p>
          <a:p>
            <a:r>
              <a:rPr lang="en-US" b="1">
                <a:ea typeface="+mn-lt"/>
                <a:cs typeface="+mn-lt"/>
              </a:rPr>
              <a:t>Facebook:</a:t>
            </a:r>
            <a:r>
              <a:rPr lang="en-US">
                <a:ea typeface="+mn-lt"/>
                <a:cs typeface="+mn-lt"/>
              </a:rPr>
              <a:t> </a:t>
            </a:r>
            <a:r>
              <a:rPr lang="en-US" b="1">
                <a:ea typeface="+mn-lt"/>
                <a:cs typeface="+mn-lt"/>
              </a:rPr>
              <a:t>@EssexProperty</a:t>
            </a:r>
          </a:p>
          <a:p>
            <a:pPr algn="l"/>
            <a:r>
              <a:rPr lang="en-US">
                <a:ea typeface="+mn-lt"/>
                <a:cs typeface="+mn-lt"/>
                <a:hlinkClick r:id="rId2"/>
              </a:rPr>
              <a:t>https://www.facebook.com/EssexProperty/</a:t>
            </a:r>
            <a:endParaRPr lang="en-US">
              <a:ea typeface="+mn-lt"/>
              <a:cs typeface="+mn-lt"/>
            </a:endParaRPr>
          </a:p>
          <a:p>
            <a:endParaRPr lang="en-US">
              <a:cs typeface="Calibri"/>
            </a:endParaRPr>
          </a:p>
          <a:p>
            <a:r>
              <a:rPr lang="en-US" b="1">
                <a:cs typeface="Calibri"/>
              </a:rPr>
              <a:t>Instagram:</a:t>
            </a:r>
          </a:p>
          <a:p>
            <a:r>
              <a:rPr lang="en-US" b="1">
                <a:cs typeface="Calibri"/>
              </a:rPr>
              <a:t>@essexpropertytrust</a:t>
            </a:r>
          </a:p>
        </p:txBody>
      </p:sp>
      <p:pic>
        <p:nvPicPr>
          <p:cNvPr id="7" name="Picture 7" descr="A bunch of different types of food&#10;&#10;Description generated with very high confidence">
            <a:extLst>
              <a:ext uri="{FF2B5EF4-FFF2-40B4-BE49-F238E27FC236}">
                <a16:creationId xmlns:a16="http://schemas.microsoft.com/office/drawing/2014/main" id="{7AB40EB6-3556-444A-BA6E-FA6EEFAA2DC6}"/>
              </a:ext>
            </a:extLst>
          </p:cNvPr>
          <p:cNvPicPr>
            <a:picLocks noChangeAspect="1"/>
          </p:cNvPicPr>
          <p:nvPr/>
        </p:nvPicPr>
        <p:blipFill>
          <a:blip r:embed="rId3"/>
          <a:stretch>
            <a:fillRect/>
          </a:stretch>
        </p:blipFill>
        <p:spPr>
          <a:xfrm>
            <a:off x="3358055" y="1240637"/>
            <a:ext cx="3787665" cy="5421191"/>
          </a:xfrm>
          <a:prstGeom prst="rect">
            <a:avLst/>
          </a:prstGeom>
        </p:spPr>
      </p:pic>
      <p:pic>
        <p:nvPicPr>
          <p:cNvPr id="11" name="Picture 11" descr="A screenshot of a cell phone&#10;&#10;Description generated with very high confidence">
            <a:extLst>
              <a:ext uri="{FF2B5EF4-FFF2-40B4-BE49-F238E27FC236}">
                <a16:creationId xmlns:a16="http://schemas.microsoft.com/office/drawing/2014/main" id="{620622CE-6F5B-45C9-9D24-D78B2D3961AE}"/>
              </a:ext>
            </a:extLst>
          </p:cNvPr>
          <p:cNvPicPr>
            <a:picLocks noChangeAspect="1"/>
          </p:cNvPicPr>
          <p:nvPr/>
        </p:nvPicPr>
        <p:blipFill>
          <a:blip r:embed="rId4"/>
          <a:stretch>
            <a:fillRect/>
          </a:stretch>
        </p:blipFill>
        <p:spPr>
          <a:xfrm>
            <a:off x="7687003" y="1159471"/>
            <a:ext cx="3761389" cy="5504696"/>
          </a:xfrm>
          <a:prstGeom prst="rect">
            <a:avLst/>
          </a:prstGeom>
        </p:spPr>
      </p:pic>
    </p:spTree>
    <p:extLst>
      <p:ext uri="{BB962C8B-B14F-4D97-AF65-F5344CB8AC3E}">
        <p14:creationId xmlns:p14="http://schemas.microsoft.com/office/powerpoint/2010/main" val="295165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5853-986D-456E-82CA-2CCD191996DB}"/>
              </a:ext>
            </a:extLst>
          </p:cNvPr>
          <p:cNvSpPr>
            <a:spLocks noGrp="1"/>
          </p:cNvSpPr>
          <p:nvPr>
            <p:ph type="title"/>
          </p:nvPr>
        </p:nvSpPr>
        <p:spPr>
          <a:xfrm>
            <a:off x="751744" y="450181"/>
            <a:ext cx="4800937" cy="603422"/>
          </a:xfrm>
        </p:spPr>
        <p:txBody>
          <a:bodyPr/>
          <a:lstStyle/>
          <a:p>
            <a:r>
              <a:rPr lang="en-US"/>
              <a:t>Examples</a:t>
            </a:r>
          </a:p>
        </p:txBody>
      </p:sp>
      <p:sp>
        <p:nvSpPr>
          <p:cNvPr id="3" name="Content Placeholder 2">
            <a:extLst>
              <a:ext uri="{FF2B5EF4-FFF2-40B4-BE49-F238E27FC236}">
                <a16:creationId xmlns:a16="http://schemas.microsoft.com/office/drawing/2014/main" id="{D9BFEC17-B6D9-4C19-9630-CD9FE82F7775}"/>
              </a:ext>
            </a:extLst>
          </p:cNvPr>
          <p:cNvSpPr>
            <a:spLocks noGrp="1"/>
          </p:cNvSpPr>
          <p:nvPr>
            <p:ph idx="1"/>
          </p:nvPr>
        </p:nvSpPr>
        <p:spPr/>
        <p:txBody>
          <a:bodyPr vert="horz" lIns="91440" tIns="45720" rIns="91440" bIns="45720" rtlCol="0" anchor="t">
            <a:normAutofit/>
          </a:bodyPr>
          <a:lstStyle/>
          <a:p>
            <a:endParaRPr lang="en-US"/>
          </a:p>
          <a:p>
            <a:endParaRPr lang="en-US"/>
          </a:p>
          <a:p>
            <a:r>
              <a:rPr lang="en-US"/>
              <a:t>Example—In our content calendar we have an opportunity to collectively do something for mothers and share it on our individual and corporate pages. If a property has a great photo from last year, we can use it for the primary post. </a:t>
            </a:r>
          </a:p>
          <a:p>
            <a:pPr lvl="0"/>
            <a:r>
              <a:rPr lang="en-US"/>
              <a:t>Example—In our content calendar we have a stock photo of an armed services member at home. It would be more impactful if this photo was a resident at an Essex community.</a:t>
            </a:r>
          </a:p>
          <a:p>
            <a:endParaRPr lang="en-US"/>
          </a:p>
        </p:txBody>
      </p:sp>
      <p:pic>
        <p:nvPicPr>
          <p:cNvPr id="5" name="Picture 5" descr="A screenshot of a cell phone&#10;&#10;Description generated with very high confidence">
            <a:extLst>
              <a:ext uri="{FF2B5EF4-FFF2-40B4-BE49-F238E27FC236}">
                <a16:creationId xmlns:a16="http://schemas.microsoft.com/office/drawing/2014/main" id="{9FDB4DA1-C1BA-4A47-AA57-7E51A2555D93}"/>
              </a:ext>
            </a:extLst>
          </p:cNvPr>
          <p:cNvPicPr>
            <a:picLocks noChangeAspect="1"/>
          </p:cNvPicPr>
          <p:nvPr/>
        </p:nvPicPr>
        <p:blipFill>
          <a:blip r:embed="rId2"/>
          <a:stretch>
            <a:fillRect/>
          </a:stretch>
        </p:blipFill>
        <p:spPr>
          <a:xfrm>
            <a:off x="6413157" y="225214"/>
            <a:ext cx="5266037" cy="2988869"/>
          </a:xfrm>
          <a:prstGeom prst="rect">
            <a:avLst/>
          </a:prstGeom>
        </p:spPr>
      </p:pic>
      <p:pic>
        <p:nvPicPr>
          <p:cNvPr id="7" name="Picture 7" descr="A close up of a sign&#10;&#10;Description generated with high confidence">
            <a:extLst>
              <a:ext uri="{FF2B5EF4-FFF2-40B4-BE49-F238E27FC236}">
                <a16:creationId xmlns:a16="http://schemas.microsoft.com/office/drawing/2014/main" id="{2EFC293B-5389-4C83-B72F-72493CBF9576}"/>
              </a:ext>
            </a:extLst>
          </p:cNvPr>
          <p:cNvPicPr>
            <a:picLocks noChangeAspect="1"/>
          </p:cNvPicPr>
          <p:nvPr/>
        </p:nvPicPr>
        <p:blipFill>
          <a:blip r:embed="rId3"/>
          <a:stretch>
            <a:fillRect/>
          </a:stretch>
        </p:blipFill>
        <p:spPr>
          <a:xfrm>
            <a:off x="7144265" y="3432489"/>
            <a:ext cx="3803821" cy="3185186"/>
          </a:xfrm>
          <a:prstGeom prst="rect">
            <a:avLst/>
          </a:prstGeom>
        </p:spPr>
      </p:pic>
    </p:spTree>
    <p:extLst>
      <p:ext uri="{BB962C8B-B14F-4D97-AF65-F5344CB8AC3E}">
        <p14:creationId xmlns:p14="http://schemas.microsoft.com/office/powerpoint/2010/main" val="194744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F17F35-8C53-4435-9776-45F1012D2F78}"/>
              </a:ext>
            </a:extLst>
          </p:cNvPr>
          <p:cNvSpPr txBox="1">
            <a:spLocks/>
          </p:cNvSpPr>
          <p:nvPr/>
        </p:nvSpPr>
        <p:spPr>
          <a:xfrm>
            <a:off x="6556248" y="384048"/>
            <a:ext cx="4800600" cy="1828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400" kern="1200" cap="all" baseline="0">
                <a:solidFill>
                  <a:schemeClr val="accent1">
                    <a:lumMod val="50000"/>
                  </a:schemeClr>
                </a:solidFill>
                <a:latin typeface="+mj-lt"/>
                <a:ea typeface="+mj-ea"/>
                <a:cs typeface="+mj-cs"/>
              </a:defRPr>
            </a:lvl1pPr>
          </a:lstStyle>
          <a:p>
            <a:pPr>
              <a:spcAft>
                <a:spcPts val="600"/>
              </a:spcAft>
            </a:pPr>
            <a:r>
              <a:rPr lang="en-US" kern="1200" cap="all" baseline="0">
                <a:solidFill>
                  <a:schemeClr val="bg1"/>
                </a:solidFill>
                <a:latin typeface="+mj-lt"/>
                <a:ea typeface="+mj-ea"/>
                <a:cs typeface="+mj-cs"/>
              </a:rPr>
              <a:t>How to increase followers on social </a:t>
            </a:r>
            <a:endParaRPr lang="en-US" i="1" kern="1200" cap="all" baseline="0">
              <a:solidFill>
                <a:schemeClr val="bg1"/>
              </a:solidFill>
              <a:latin typeface="+mj-lt"/>
              <a:ea typeface="+mj-ea"/>
              <a:cs typeface="+mj-cs"/>
            </a:endParaRPr>
          </a:p>
        </p:txBody>
      </p:sp>
      <p:pic>
        <p:nvPicPr>
          <p:cNvPr id="5" name="Picture 5" descr="A picture containing photo, sitting, food, different&#10;&#10;Description generated with very high confidence">
            <a:extLst>
              <a:ext uri="{FF2B5EF4-FFF2-40B4-BE49-F238E27FC236}">
                <a16:creationId xmlns:a16="http://schemas.microsoft.com/office/drawing/2014/main" id="{34BAF86D-4180-491E-8A7A-4D3C4A397D0A}"/>
              </a:ext>
            </a:extLst>
          </p:cNvPr>
          <p:cNvPicPr>
            <a:picLocks noChangeAspect="1"/>
          </p:cNvPicPr>
          <p:nvPr/>
        </p:nvPicPr>
        <p:blipFill rotWithShape="1">
          <a:blip r:embed="rId2"/>
          <a:srcRect r="1" b="14219"/>
          <a:stretch/>
        </p:blipFill>
        <p:spPr>
          <a:xfrm>
            <a:off x="20" y="10"/>
            <a:ext cx="6095980" cy="6857990"/>
          </a:xfrm>
          <a:prstGeom prst="rect">
            <a:avLst/>
          </a:prstGeom>
          <a:noFill/>
          <a:ln>
            <a:noFill/>
          </a:ln>
        </p:spPr>
      </p:pic>
      <p:sp>
        <p:nvSpPr>
          <p:cNvPr id="3" name="Content Placeholder 2">
            <a:extLst>
              <a:ext uri="{FF2B5EF4-FFF2-40B4-BE49-F238E27FC236}">
                <a16:creationId xmlns:a16="http://schemas.microsoft.com/office/drawing/2014/main" id="{3F6B6E66-E910-4361-A96E-5CCA0850166E}"/>
              </a:ext>
            </a:extLst>
          </p:cNvPr>
          <p:cNvSpPr>
            <a:spLocks noGrp="1"/>
          </p:cNvSpPr>
          <p:nvPr>
            <p:ph type="body" sz="half" idx="2"/>
          </p:nvPr>
        </p:nvSpPr>
        <p:spPr>
          <a:xfrm>
            <a:off x="6556249" y="2240280"/>
            <a:ext cx="4799013" cy="3246437"/>
          </a:xfrm>
        </p:spPr>
        <p:txBody>
          <a:bodyPr vert="horz" lIns="91440" tIns="45720" rIns="91440" bIns="45720" rtlCol="0" anchor="t">
            <a:normAutofit/>
          </a:bodyPr>
          <a:lstStyle/>
          <a:p>
            <a:endParaRPr lang="en-US" kern="1200">
              <a:latin typeface="+mn-lt"/>
              <a:ea typeface="+mn-ea"/>
              <a:cs typeface="+mn-cs"/>
            </a:endParaRPr>
          </a:p>
          <a:p>
            <a:r>
              <a:rPr lang="en-US" kern="1200">
                <a:latin typeface="+mn-lt"/>
                <a:ea typeface="+mn-ea"/>
                <a:cs typeface="+mn-cs"/>
              </a:rPr>
              <a:t>You increase followers on social by sharing </a:t>
            </a:r>
            <a:r>
              <a:rPr lang="en-US" b="1" kern="1200">
                <a:latin typeface="+mn-lt"/>
                <a:ea typeface="+mn-ea"/>
                <a:cs typeface="+mn-cs"/>
              </a:rPr>
              <a:t>interesting and relevant</a:t>
            </a:r>
            <a:r>
              <a:rPr lang="en-US" kern="1200">
                <a:latin typeface="+mn-lt"/>
                <a:ea typeface="+mn-ea"/>
                <a:cs typeface="+mn-cs"/>
              </a:rPr>
              <a:t> content to residents and prospects. No one will see your posts unless they are good and worth engaging with! </a:t>
            </a:r>
            <a:endParaRPr lang="en-US" kern="1200">
              <a:latin typeface="+mn-lt"/>
              <a:cs typeface="Calibri"/>
            </a:endParaRPr>
          </a:p>
          <a:p>
            <a:r>
              <a:rPr lang="en-US" kern="1200">
                <a:latin typeface="+mn-lt"/>
                <a:ea typeface="+mn-ea"/>
                <a:cs typeface="+mn-cs"/>
              </a:rPr>
              <a:t>The best content is content that only you can post—your property, your residents, your neighborhood</a:t>
            </a:r>
            <a:r>
              <a:rPr lang="en-US"/>
              <a:t>.  </a:t>
            </a:r>
            <a:endParaRPr lang="en-US" kern="1200">
              <a:latin typeface="+mn-lt"/>
              <a:cs typeface="Calibri"/>
            </a:endParaRPr>
          </a:p>
          <a:p>
            <a:endParaRPr lang="en-US" kern="1200">
              <a:latin typeface="+mn-lt"/>
              <a:ea typeface="+mn-ea"/>
              <a:cs typeface="+mn-cs"/>
            </a:endParaRPr>
          </a:p>
        </p:txBody>
      </p:sp>
    </p:spTree>
    <p:extLst>
      <p:ext uri="{BB962C8B-B14F-4D97-AF65-F5344CB8AC3E}">
        <p14:creationId xmlns:p14="http://schemas.microsoft.com/office/powerpoint/2010/main" val="328501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DEEED-AAE4-48DE-80A2-5E2EC14D2BF1}"/>
              </a:ext>
            </a:extLst>
          </p:cNvPr>
          <p:cNvSpPr>
            <a:spLocks noGrp="1"/>
          </p:cNvSpPr>
          <p:nvPr>
            <p:ph type="title"/>
          </p:nvPr>
        </p:nvSpPr>
        <p:spPr>
          <a:xfrm>
            <a:off x="6559420" y="408993"/>
            <a:ext cx="4800937" cy="1828800"/>
          </a:xfrm>
        </p:spPr>
        <p:txBody>
          <a:bodyPr anchor="b">
            <a:normAutofit/>
          </a:bodyPr>
          <a:lstStyle/>
          <a:p>
            <a:r>
              <a:rPr lang="en-US"/>
              <a:t>How to increase followers on social </a:t>
            </a:r>
          </a:p>
        </p:txBody>
      </p:sp>
      <p:pic>
        <p:nvPicPr>
          <p:cNvPr id="4" name="Picture 4" descr="Food on a table&#10;&#10;Description generated with very high confidence">
            <a:extLst>
              <a:ext uri="{FF2B5EF4-FFF2-40B4-BE49-F238E27FC236}">
                <a16:creationId xmlns:a16="http://schemas.microsoft.com/office/drawing/2014/main" id="{67FD2111-5353-4281-8605-5C9D9CB42641}"/>
              </a:ext>
            </a:extLst>
          </p:cNvPr>
          <p:cNvPicPr>
            <a:picLocks noChangeAspect="1"/>
          </p:cNvPicPr>
          <p:nvPr/>
        </p:nvPicPr>
        <p:blipFill rotWithShape="1">
          <a:blip r:embed="rId2"/>
          <a:srcRect t="3796" r="2" b="16029"/>
          <a:stretch/>
        </p:blipFill>
        <p:spPr>
          <a:xfrm>
            <a:off x="606491" y="381000"/>
            <a:ext cx="5489510" cy="5791200"/>
          </a:xfrm>
          <a:prstGeom prst="rect">
            <a:avLst/>
          </a:prstGeom>
          <a:noFill/>
        </p:spPr>
      </p:pic>
      <p:sp>
        <p:nvSpPr>
          <p:cNvPr id="3" name="Content Placeholder 2">
            <a:extLst>
              <a:ext uri="{FF2B5EF4-FFF2-40B4-BE49-F238E27FC236}">
                <a16:creationId xmlns:a16="http://schemas.microsoft.com/office/drawing/2014/main" id="{1D2C334B-D9C2-4CE6-B27A-06A50C986D3F}"/>
              </a:ext>
            </a:extLst>
          </p:cNvPr>
          <p:cNvSpPr>
            <a:spLocks noGrp="1"/>
          </p:cNvSpPr>
          <p:nvPr>
            <p:ph type="body" sz="half" idx="2"/>
          </p:nvPr>
        </p:nvSpPr>
        <p:spPr>
          <a:xfrm>
            <a:off x="6559420" y="2237793"/>
            <a:ext cx="5301915" cy="4150393"/>
          </a:xfrm>
        </p:spPr>
        <p:txBody>
          <a:bodyPr vert="horz" lIns="91440" tIns="45720" rIns="91440" bIns="45720" rtlCol="0" anchor="t">
            <a:normAutofit/>
          </a:bodyPr>
          <a:lstStyle/>
          <a:p>
            <a:r>
              <a:rPr lang="en-US" sz="1700" b="1">
                <a:ea typeface="+mn-lt"/>
                <a:cs typeface="+mn-lt"/>
              </a:rPr>
              <a:t>Tip:</a:t>
            </a:r>
            <a:r>
              <a:rPr lang="en-US" sz="1700">
                <a:ea typeface="+mn-lt"/>
                <a:cs typeface="+mn-lt"/>
              </a:rPr>
              <a:t> Make sure you ask residents and on-site team members to follow your pages.</a:t>
            </a:r>
            <a:endParaRPr lang="en-US">
              <a:ea typeface="+mn-lt"/>
              <a:cs typeface="+mn-lt"/>
            </a:endParaRPr>
          </a:p>
          <a:p>
            <a:r>
              <a:rPr lang="en-US" sz="1700" b="1">
                <a:ea typeface="+mn-lt"/>
                <a:cs typeface="+mn-lt"/>
              </a:rPr>
              <a:t>Tip: </a:t>
            </a:r>
            <a:r>
              <a:rPr lang="en-US" sz="1700">
                <a:ea typeface="+mn-lt"/>
                <a:cs typeface="+mn-lt"/>
              </a:rPr>
              <a:t>Share local content and tag the business as often they will engage and you will get visibility with their followers. Even better, do shared events and promotions.</a:t>
            </a:r>
            <a:endParaRPr lang="en-US"/>
          </a:p>
          <a:p>
            <a:r>
              <a:rPr lang="en-US" sz="1700" b="1"/>
              <a:t>Tip:  </a:t>
            </a:r>
            <a:r>
              <a:rPr lang="en-US" sz="1700"/>
              <a:t>Use trending hashtags that people search including your neighborhood location, property name, and national holidays (if your property is doing something specifically for that holiday). Subject area hashtags perform really well too: food-related, fitness-related, pet-related, etc.</a:t>
            </a:r>
            <a:endParaRPr lang="en-US">
              <a:cs typeface="Calibri"/>
            </a:endParaRPr>
          </a:p>
          <a:p>
            <a:endParaRPr lang="en-US" sz="1700">
              <a:cs typeface="Calibri"/>
            </a:endParaRPr>
          </a:p>
          <a:p>
            <a:pPr marL="0" indent="0">
              <a:buNone/>
            </a:pPr>
            <a:endParaRPr lang="en-US" sz="1700"/>
          </a:p>
        </p:txBody>
      </p:sp>
    </p:spTree>
    <p:extLst>
      <p:ext uri="{BB962C8B-B14F-4D97-AF65-F5344CB8AC3E}">
        <p14:creationId xmlns:p14="http://schemas.microsoft.com/office/powerpoint/2010/main" val="108154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BEDF-1094-4806-A3B3-9BDE662F2808}"/>
              </a:ext>
            </a:extLst>
          </p:cNvPr>
          <p:cNvSpPr>
            <a:spLocks noGrp="1"/>
          </p:cNvSpPr>
          <p:nvPr>
            <p:ph type="title"/>
          </p:nvPr>
        </p:nvSpPr>
        <p:spPr>
          <a:xfrm>
            <a:off x="1981200" y="381000"/>
            <a:ext cx="9372600" cy="998693"/>
          </a:xfrm>
        </p:spPr>
        <p:txBody>
          <a:bodyPr/>
          <a:lstStyle/>
          <a:p>
            <a:r>
              <a:rPr lang="en-US">
                <a:cs typeface="Calibri"/>
              </a:rPr>
              <a:t>Content Posting Tips</a:t>
            </a:r>
            <a:endParaRPr lang="en-US"/>
          </a:p>
        </p:txBody>
      </p:sp>
      <p:sp>
        <p:nvSpPr>
          <p:cNvPr id="9" name="TextBox 8">
            <a:extLst>
              <a:ext uri="{FF2B5EF4-FFF2-40B4-BE49-F238E27FC236}">
                <a16:creationId xmlns:a16="http://schemas.microsoft.com/office/drawing/2014/main" id="{9D9ABD98-AE4A-4709-8DA8-FE6933172D3F}"/>
              </a:ext>
            </a:extLst>
          </p:cNvPr>
          <p:cNvSpPr txBox="1"/>
          <p:nvPr/>
        </p:nvSpPr>
        <p:spPr>
          <a:xfrm>
            <a:off x="5519245" y="1952297"/>
            <a:ext cx="577149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t>80 / 20 Rule </a:t>
            </a:r>
            <a:endParaRPr lang="en-US" dirty="0"/>
          </a:p>
          <a:p>
            <a:pPr marL="742950" lvl="1" indent="-285750">
              <a:buFont typeface="Arial"/>
              <a:buChar char="•"/>
            </a:pPr>
            <a:r>
              <a:rPr lang="en-US" dirty="0"/>
              <a:t>80% Resident facing posting to talk about resident experiences, value add, building a sense of community</a:t>
            </a:r>
          </a:p>
          <a:p>
            <a:pPr marL="742950" lvl="1" indent="-285750">
              <a:buFont typeface="Arial"/>
              <a:buChar char="•"/>
            </a:pPr>
            <a:r>
              <a:rPr lang="en-US" dirty="0"/>
              <a:t>20% Promotional in nature (Resident referral programs, special offer, </a:t>
            </a:r>
            <a:r>
              <a:rPr lang="en-US" dirty="0" err="1"/>
              <a:t>etc</a:t>
            </a:r>
            <a:r>
              <a:rPr lang="en-US" dirty="0"/>
              <a:t>)</a:t>
            </a:r>
            <a:endParaRPr lang="en-US" dirty="0">
              <a:cs typeface="Calibri"/>
            </a:endParaRPr>
          </a:p>
          <a:p>
            <a:pPr marL="285750" indent="-285750">
              <a:buFont typeface="Arial"/>
              <a:buChar char="•"/>
            </a:pPr>
            <a:r>
              <a:rPr lang="en-US" dirty="0"/>
              <a:t>It is recommended that communities post </a:t>
            </a:r>
            <a:r>
              <a:rPr lang="en-US" b="1" i="1" dirty="0"/>
              <a:t>at least twice a week</a:t>
            </a:r>
            <a:r>
              <a:rPr lang="en-US" i="1" dirty="0"/>
              <a:t> </a:t>
            </a:r>
            <a:r>
              <a:rPr lang="en-US" dirty="0"/>
              <a:t>to keep followers engaged and informed. Additional posting is welcome and encouraged.</a:t>
            </a:r>
            <a:endParaRPr lang="en-US" dirty="0">
              <a:cs typeface="Calibri"/>
            </a:endParaRPr>
          </a:p>
          <a:p>
            <a:pPr marL="285750" indent="-285750">
              <a:buFont typeface="Arial"/>
              <a:buChar char="•"/>
            </a:pPr>
            <a:r>
              <a:rPr lang="en-US" dirty="0"/>
              <a:t>Plan your content (May sample calendar on Buzz) along with some </a:t>
            </a:r>
            <a:r>
              <a:rPr lang="en-US" dirty="0" err="1"/>
              <a:t>canva</a:t>
            </a:r>
            <a:r>
              <a:rPr lang="en-US" dirty="0"/>
              <a:t> art for key holidays </a:t>
            </a:r>
            <a:endParaRPr lang="en-US" dirty="0">
              <a:cs typeface="Calibri"/>
            </a:endParaRPr>
          </a:p>
          <a:p>
            <a:pPr marL="285750" indent="-285750">
              <a:buFont typeface="Arial"/>
              <a:buChar char="•"/>
            </a:pPr>
            <a:r>
              <a:rPr lang="en-US" dirty="0"/>
              <a:t>Schedule posts in advance (Facebook)</a:t>
            </a:r>
          </a:p>
          <a:p>
            <a:pPr marL="285750" indent="-285750">
              <a:buFont typeface="Arial"/>
              <a:buChar char="•"/>
            </a:pPr>
            <a:endParaRPr lang="en-US" dirty="0">
              <a:cs typeface="Calibri"/>
            </a:endParaRPr>
          </a:p>
          <a:p>
            <a:r>
              <a:rPr lang="en-US" b="1" dirty="0">
                <a:cs typeface="Calibri"/>
              </a:rPr>
              <a:t>NOTE:  </a:t>
            </a:r>
            <a:r>
              <a:rPr lang="en-US" dirty="0">
                <a:cs typeface="Calibri"/>
              </a:rPr>
              <a:t>Paid advertising should only be handled by Marketing</a:t>
            </a:r>
          </a:p>
        </p:txBody>
      </p:sp>
      <p:pic>
        <p:nvPicPr>
          <p:cNvPr id="10" name="Picture 10" descr="A person sitting at a table using a computer&#10;&#10;Description generated with very high confidence">
            <a:extLst>
              <a:ext uri="{FF2B5EF4-FFF2-40B4-BE49-F238E27FC236}">
                <a16:creationId xmlns:a16="http://schemas.microsoft.com/office/drawing/2014/main" id="{A17070E7-9033-41E7-B1F4-7FD1473377DF}"/>
              </a:ext>
            </a:extLst>
          </p:cNvPr>
          <p:cNvPicPr>
            <a:picLocks noChangeAspect="1"/>
          </p:cNvPicPr>
          <p:nvPr/>
        </p:nvPicPr>
        <p:blipFill>
          <a:blip r:embed="rId2"/>
          <a:stretch>
            <a:fillRect/>
          </a:stretch>
        </p:blipFill>
        <p:spPr>
          <a:xfrm>
            <a:off x="1085193" y="1843252"/>
            <a:ext cx="4056993" cy="4281651"/>
          </a:xfrm>
          <a:prstGeom prst="rect">
            <a:avLst/>
          </a:prstGeom>
        </p:spPr>
      </p:pic>
    </p:spTree>
    <p:extLst>
      <p:ext uri="{BB962C8B-B14F-4D97-AF65-F5344CB8AC3E}">
        <p14:creationId xmlns:p14="http://schemas.microsoft.com/office/powerpoint/2010/main" val="205819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ireframe Building 16x9">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wireframe building presentation (widescreen).potx" id="{58CE74E2-616B-447D-963B-87527DA5909A}" vid="{49D84436-E293-416F-BC4D-7976A1E115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1550</Words>
  <Application>Microsoft Office PowerPoint</Application>
  <PresentationFormat>Widescreen</PresentationFormat>
  <Paragraphs>159</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Century Gothic</vt:lpstr>
      <vt:lpstr>Wireframe Building 16x9</vt:lpstr>
      <vt:lpstr>Social Media 102 </vt:lpstr>
      <vt:lpstr>Agenda</vt:lpstr>
      <vt:lpstr>Overview of Corporate Social </vt:lpstr>
      <vt:lpstr>Our Focus</vt:lpstr>
      <vt:lpstr>Essex Corporate Accounts</vt:lpstr>
      <vt:lpstr>Examples</vt:lpstr>
      <vt:lpstr>PowerPoint Presentation</vt:lpstr>
      <vt:lpstr>How to increase followers on social </vt:lpstr>
      <vt:lpstr>Content Posting Tips</vt:lpstr>
      <vt:lpstr>What should I post?</vt:lpstr>
      <vt:lpstr>EXAMPLES: RESIDENT POSTS ON FB</vt:lpstr>
      <vt:lpstr>Examples: Resident Posts on FB</vt:lpstr>
      <vt:lpstr>Engaging Resident Posts on Instagram</vt:lpstr>
      <vt:lpstr>POSTING TIPS  - AVOID THIS CONTENT </vt:lpstr>
      <vt:lpstr>Posting Tips - Avoid This Content</vt:lpstr>
      <vt:lpstr>Hashtags </vt:lpstr>
      <vt:lpstr>HashTag Basics</vt:lpstr>
      <vt:lpstr>List of Hashtags you can use</vt:lpstr>
      <vt:lpstr>Ways To add Hashtags</vt:lpstr>
      <vt:lpstr>Add a location</vt:lpstr>
      <vt:lpstr>Resources on Buzz</vt:lpstr>
      <vt:lpstr>Content Calendar &amp; Artwork</vt:lpstr>
      <vt:lpstr>HOW TO PUBLISH /SCHEDULE ON FB </vt:lpstr>
      <vt:lpstr>How to publish /schedule on FB</vt:lpstr>
      <vt:lpstr>How to publish /schedule on FB</vt:lpstr>
      <vt:lpstr>How to publish /schedule on FB</vt:lpstr>
      <vt:lpstr>QUESTIONS For ESSEX Service Points!</vt:lpstr>
      <vt:lpstr>#ThankYou</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Essex Facebook &amp; Instagram Training</dc:title>
  <dc:creator>Christine Chupek</dc:creator>
  <cp:lastModifiedBy>Christine Chupek</cp:lastModifiedBy>
  <cp:revision>20</cp:revision>
  <dcterms:created xsi:type="dcterms:W3CDTF">2020-04-28T16:49:04Z</dcterms:created>
  <dcterms:modified xsi:type="dcterms:W3CDTF">2020-05-06T19:55:20Z</dcterms:modified>
</cp:coreProperties>
</file>