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sldIdLst>
    <p:sldId id="256" r:id="rId2"/>
    <p:sldId id="300" r:id="rId3"/>
    <p:sldId id="301" r:id="rId4"/>
    <p:sldId id="259" r:id="rId5"/>
    <p:sldId id="261" r:id="rId6"/>
    <p:sldId id="260" r:id="rId7"/>
    <p:sldId id="262" r:id="rId8"/>
    <p:sldId id="265" r:id="rId9"/>
    <p:sldId id="302" r:id="rId1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development Unit Turns" id="{6CAEC4CE-49B3-4715-9CB7-0A2AEDBA9542}">
          <p14:sldIdLst>
            <p14:sldId id="256"/>
            <p14:sldId id="300"/>
            <p14:sldId id="301"/>
            <p14:sldId id="259"/>
            <p14:sldId id="261"/>
            <p14:sldId id="260"/>
            <p14:sldId id="262"/>
            <p14:sldId id="265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1" autoAdjust="0"/>
    <p:restoredTop sz="94660"/>
  </p:normalViewPr>
  <p:slideViewPr>
    <p:cSldViewPr snapToGrid="0">
      <p:cViewPr varScale="1">
        <p:scale>
          <a:sx n="99" d="100"/>
          <a:sy n="99" d="100"/>
        </p:scale>
        <p:origin x="21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507C-14AA-41BB-BD90-6523DADC6F3F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DD77B-4CE7-47A2-89F3-66B73C5A5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5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DD77B-4CE7-47A2-89F3-66B73C5A5B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7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@essex.com" TargetMode="External"/><Relationship Id="rId2" Type="http://schemas.openxmlformats.org/officeDocument/2006/relationships/hyperlink" Target="http://buzz.essex.com/department/marketing/redevelopment-resour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benson.myprintdesk.net/DSF/SmartStore.aspx?gktTg9gFCECqdNEgkzCHMzUxIprsGrJI9+lddJLGMpORTgLf6HRc25Goo73+Qa6CfJKt0Q6Jhg8XUAe3DBuGEw==&amp;random=0.12476218048256982#!/CategoryHome/971" TargetMode="External"/><Relationship Id="rId2" Type="http://schemas.openxmlformats.org/officeDocument/2006/relationships/hyperlink" Target="mailto:Marketing@essex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upecdesign@pacbell.ne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rketing@essex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Marketing@essex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F6E2-8662-42AD-8CC1-B6938CD1E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Marketing Quick Start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29C1A-7664-436C-B13D-1C7F49C71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290447"/>
            <a:ext cx="7315200" cy="914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1200" dirty="0"/>
              <a:t>Updated: November 2018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9055554-4735-4F24-8770-A0BE853EC6C7}"/>
              </a:ext>
            </a:extLst>
          </p:cNvPr>
          <p:cNvSpPr txBox="1">
            <a:spLocks/>
          </p:cNvSpPr>
          <p:nvPr/>
        </p:nvSpPr>
        <p:spPr>
          <a:xfrm>
            <a:off x="1069848" y="4007680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400" dirty="0"/>
              <a:t>Introduction to Marketing Resources &amp; Support</a:t>
            </a:r>
          </a:p>
        </p:txBody>
      </p:sp>
    </p:spTree>
    <p:extLst>
      <p:ext uri="{BB962C8B-B14F-4D97-AF65-F5344CB8AC3E}">
        <p14:creationId xmlns:p14="http://schemas.microsoft.com/office/powerpoint/2010/main" val="166572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F58B-DF33-421F-978C-1A2BF86F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1123837"/>
            <a:ext cx="3188473" cy="4601183"/>
          </a:xfrm>
        </p:spPr>
        <p:txBody>
          <a:bodyPr/>
          <a:lstStyle/>
          <a:p>
            <a:r>
              <a:rPr lang="en-US" sz="1600" dirty="0"/>
              <a:t>Redevelopment Unit Turns:</a:t>
            </a:r>
            <a:br>
              <a:rPr lang="en-US" dirty="0"/>
            </a:br>
            <a:r>
              <a:rPr lang="en-US" dirty="0"/>
              <a:t>Marketing &amp; Redevelopment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12BA-F6D1-4975-8B28-1915C878B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works in partnership with Redevelopment to showcase community upgrades, enhance resident communications, drive occupancy, and boost online reputation</a:t>
            </a:r>
          </a:p>
          <a:p>
            <a:r>
              <a:rPr lang="en-US" dirty="0"/>
              <a:t>Marketing can assist with temporary signage, communication, photography, and other redevelopment support</a:t>
            </a:r>
          </a:p>
          <a:p>
            <a:r>
              <a:rPr lang="en-US" dirty="0"/>
              <a:t>Visit the </a:t>
            </a:r>
            <a:r>
              <a:rPr lang="en-US" dirty="0">
                <a:hlinkClick r:id="rId2"/>
              </a:rPr>
              <a:t>Redevelopment Marketing Resources page on Buzz</a:t>
            </a:r>
            <a:r>
              <a:rPr lang="en-US" dirty="0"/>
              <a:t> for a portfolio of marketing resources to assist you during redevelopment</a:t>
            </a:r>
          </a:p>
          <a:p>
            <a:r>
              <a:rPr lang="en-US" dirty="0"/>
              <a:t>Contact </a:t>
            </a:r>
            <a:r>
              <a:rPr lang="en-US" dirty="0">
                <a:hlinkClick r:id="rId3"/>
              </a:rPr>
              <a:t>Marketing@essex.com</a:t>
            </a:r>
            <a:r>
              <a:rPr lang="en-US" dirty="0"/>
              <a:t> for additional support</a:t>
            </a:r>
          </a:p>
        </p:txBody>
      </p:sp>
    </p:spTree>
    <p:extLst>
      <p:ext uri="{BB962C8B-B14F-4D97-AF65-F5344CB8AC3E}">
        <p14:creationId xmlns:p14="http://schemas.microsoft.com/office/powerpoint/2010/main" val="294220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AB59-FB5D-4987-B21B-9BE44E1D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" y="1123837"/>
            <a:ext cx="3252083" cy="4601183"/>
          </a:xfrm>
        </p:spPr>
        <p:txBody>
          <a:bodyPr/>
          <a:lstStyle/>
          <a:p>
            <a:r>
              <a:rPr lang="en-US" sz="1600" dirty="0"/>
              <a:t>Redevelopment Unit Turns: </a:t>
            </a:r>
            <a:r>
              <a:rPr lang="en-US" dirty="0"/>
              <a:t>Communication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7F232-2384-4069-965B-7A6AA5DE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Whether your community is undergoing an interior unit turn, amenity upgrade, or a full renovation, clear communication to residents and prospects is key to a successful project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Renovation Communication Plans are available on Buzz</a:t>
            </a:r>
          </a:p>
          <a:p>
            <a:pPr lvl="1"/>
            <a:r>
              <a:rPr lang="en-US" u="sng" dirty="0">
                <a:solidFill>
                  <a:schemeClr val="accent1"/>
                </a:solidFill>
              </a:rPr>
              <a:t>Operational Services </a:t>
            </a:r>
            <a:r>
              <a:rPr lang="en-US" u="sng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u="sng" dirty="0">
                <a:solidFill>
                  <a:schemeClr val="accent1"/>
                </a:solidFill>
              </a:rPr>
              <a:t> Marketing </a:t>
            </a:r>
            <a:r>
              <a:rPr lang="en-US" u="sng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u="sng" dirty="0">
                <a:solidFill>
                  <a:schemeClr val="accent1"/>
                </a:solidFill>
              </a:rPr>
              <a:t> Onsite/Community Resources </a:t>
            </a:r>
            <a:r>
              <a:rPr lang="en-US" u="sng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u="sng" dirty="0">
                <a:solidFill>
                  <a:schemeClr val="accent1"/>
                </a:solidFill>
              </a:rPr>
              <a:t> Redevelopment Marketing Resources</a:t>
            </a:r>
          </a:p>
          <a:p>
            <a:pPr marL="502920" lvl="1" indent="0">
              <a:buNone/>
            </a:pPr>
            <a:endParaRPr lang="en-US" dirty="0"/>
          </a:p>
          <a:p>
            <a:r>
              <a:rPr lang="en-US" dirty="0"/>
              <a:t>These marketing resources serve to assist you in communicating with your residents through all renovations: 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Interior Unit Turns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Amenity or Exterior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Full Scope: Interior Unit, Exterior, and Amenities</a:t>
            </a:r>
          </a:p>
          <a:p>
            <a:pPr lvl="1"/>
            <a:endParaRPr lang="en-US" u="sng" dirty="0">
              <a:solidFill>
                <a:schemeClr val="accent1"/>
              </a:solidFill>
            </a:endParaRPr>
          </a:p>
          <a:p>
            <a:pPr lvl="1"/>
            <a:endParaRPr lang="en-US" u="sng" dirty="0">
              <a:solidFill>
                <a:schemeClr val="accent1"/>
              </a:solidFill>
            </a:endParaRPr>
          </a:p>
          <a:p>
            <a:pPr marL="502920" lvl="1" indent="0">
              <a:buNone/>
            </a:pPr>
            <a:endParaRPr lang="en-US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6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D54C-D7BA-4C81-8DD7-FD3EADC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48764" cy="4601183"/>
          </a:xfrm>
        </p:spPr>
        <p:txBody>
          <a:bodyPr/>
          <a:lstStyle/>
          <a:p>
            <a:r>
              <a:rPr lang="en-US" sz="1600" dirty="0"/>
              <a:t>Redevelopment Unit Turns:</a:t>
            </a:r>
            <a:r>
              <a:rPr lang="en-US" dirty="0"/>
              <a:t> Advertising Menu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3AFCF-0959-4B37-B44A-8D37143C3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4258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C78ACB-1F7F-4F1E-8483-69B04D890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960489"/>
              </p:ext>
            </p:extLst>
          </p:nvPr>
        </p:nvGraphicFramePr>
        <p:xfrm>
          <a:off x="3554533" y="632968"/>
          <a:ext cx="81280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339348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81644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Available Advertising Options: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Execution &amp; Notes: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05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Model Out of the Box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Contact your Project Manager if you need to order a new 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6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Audio Visual Technologies – Photography, Virtual Tours, Virtual Staging, and Video Loops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 </a:t>
                      </a:r>
                      <a:r>
                        <a:rPr lang="en-US" dirty="0">
                          <a:hlinkClick r:id="rId2"/>
                        </a:rPr>
                        <a:t>Marketing@essex.com</a:t>
                      </a:r>
                      <a:r>
                        <a:rPr lang="en-US" dirty="0"/>
                        <a:t> as soon as you have a mock-up unit ready. Allow up to two weeks for coordination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5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Collateral – Stationery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Flyers, Letterhead, Thank You Gift Card Sleeves. Available on </a:t>
                      </a:r>
                      <a:r>
                        <a:rPr lang="en-US" dirty="0">
                          <a:hlinkClick r:id="rId3"/>
                        </a:rPr>
                        <a:t>The Home Store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Collateral – Temporary Signage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Wayfinding Maps, A-Frames, Bandits, Banners, Posters. Available on </a:t>
                      </a:r>
                      <a:r>
                        <a:rPr lang="en-US" dirty="0">
                          <a:hlinkClick r:id="rId3"/>
                        </a:rPr>
                        <a:t>The Home Store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44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Resident Events – Open Houses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 Houses are a great tool to advertise your renovation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08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Website – Content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 details regarding the scope of your project to </a:t>
                      </a:r>
                      <a:r>
                        <a:rPr lang="en-US" dirty="0">
                          <a:hlinkClick r:id="rId2"/>
                        </a:rPr>
                        <a:t>Marketing@essex.com</a:t>
                      </a:r>
                      <a:r>
                        <a:rPr lang="en-US" dirty="0"/>
                        <a:t> to have your renovations featured on the website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40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4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5057-78B4-46FF-9A11-8EEBEFFA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Redevelopment Unit Turns: </a:t>
            </a:r>
            <a:r>
              <a:rPr lang="en-US" dirty="0"/>
              <a:t>Model Out of  the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8D49-C67B-4A61-B412-4A718872B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308" y="864108"/>
            <a:ext cx="4260915" cy="5120640"/>
          </a:xfrm>
        </p:spPr>
        <p:txBody>
          <a:bodyPr/>
          <a:lstStyle/>
          <a:p>
            <a:r>
              <a:rPr lang="en-US" dirty="0"/>
              <a:t>Follow the below steps to order your Model Out of the Box kit:</a:t>
            </a:r>
          </a:p>
          <a:p>
            <a:pPr marL="0" indent="0">
              <a:buNone/>
            </a:pPr>
            <a:endParaRPr lang="en-US" dirty="0"/>
          </a:p>
          <a:p>
            <a:pPr marL="960120" lvl="1" indent="-457200">
              <a:buFont typeface="+mj-lt"/>
              <a:buAutoNum type="arabicPeriod"/>
            </a:pPr>
            <a:r>
              <a:rPr lang="en-US" dirty="0"/>
              <a:t>CM confirms budget allowance with Project Manager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dirty="0"/>
              <a:t>CM to complete </a:t>
            </a:r>
            <a:r>
              <a:rPr lang="en-US" dirty="0" err="1"/>
              <a:t>Kupec</a:t>
            </a:r>
            <a:r>
              <a:rPr lang="en-US" dirty="0"/>
              <a:t> Design order form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dirty="0"/>
              <a:t>CM to provide Project Manager with total budget request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dirty="0"/>
              <a:t>Project Manager will provide CM a PO#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dirty="0"/>
              <a:t>CM will submit order form to </a:t>
            </a:r>
            <a:r>
              <a:rPr lang="en-US" dirty="0">
                <a:hlinkClick r:id="rId3"/>
              </a:rPr>
              <a:t>Kupecdesign@pacbell.net</a:t>
            </a:r>
            <a:r>
              <a:rPr lang="en-US" dirty="0"/>
              <a:t> </a:t>
            </a:r>
          </a:p>
          <a:p>
            <a:pPr marL="50292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E1DFDC-E0C7-4491-A77C-B5652F906DD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193420" y="1335320"/>
          <a:ext cx="3391632" cy="438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4" imgW="5829212" imgH="7543800" progId="AcroExch.Document.DC">
                  <p:embed/>
                </p:oleObj>
              </mc:Choice>
              <mc:Fallback>
                <p:oleObj name="Acrobat Document" r:id="rId4" imgW="5829212" imgH="75438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E1DFDC-E0C7-4491-A77C-B5652F906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93420" y="1335320"/>
                        <a:ext cx="3391632" cy="438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83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6D89-9B09-4DD2-8119-479D0C6B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Redevelopment Unit Turns:</a:t>
            </a:r>
            <a:r>
              <a:rPr lang="en-US" dirty="0"/>
              <a:t> Advanced Visual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D15A-984A-4E23-9B17-FF9D3666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613624"/>
          </a:xfrm>
        </p:spPr>
        <p:txBody>
          <a:bodyPr/>
          <a:lstStyle/>
          <a:p>
            <a:r>
              <a:rPr lang="en-US" dirty="0"/>
              <a:t>Photography is a key selling opportunity for unit turns</a:t>
            </a:r>
          </a:p>
          <a:p>
            <a:r>
              <a:rPr lang="en-US" dirty="0"/>
              <a:t>Updated photography is used to advertise your renovations across the website, ILSs, and Craigslist</a:t>
            </a:r>
          </a:p>
          <a:p>
            <a:r>
              <a:rPr lang="en-US" dirty="0"/>
              <a:t>Additional advanced visual technologies available to you include:</a:t>
            </a:r>
          </a:p>
          <a:p>
            <a:pPr lvl="1"/>
            <a:r>
              <a:rPr lang="en-US" dirty="0"/>
              <a:t>Virtual Tours</a:t>
            </a:r>
          </a:p>
          <a:p>
            <a:pPr lvl="1"/>
            <a:r>
              <a:rPr lang="en-US" dirty="0"/>
              <a:t>Virtual Staging</a:t>
            </a:r>
          </a:p>
          <a:p>
            <a:pPr lvl="1"/>
            <a:r>
              <a:rPr lang="en-US" dirty="0"/>
              <a:t>Video Loops</a:t>
            </a:r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Marketing@essex.com</a:t>
            </a:r>
            <a:r>
              <a:rPr lang="en-US" dirty="0"/>
              <a:t> to schedule photography once your mock-up unit is ready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949CB-7CE1-407D-AF68-C0F91884B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244" y="4477731"/>
            <a:ext cx="3064593" cy="2045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2F09A-3D81-4618-9261-1FA1197C8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854" y="4477731"/>
            <a:ext cx="3064596" cy="2045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1AA45-C220-438E-8465-0A31872BFB21}"/>
              </a:ext>
            </a:extLst>
          </p:cNvPr>
          <p:cNvSpPr txBox="1"/>
          <p:nvPr/>
        </p:nvSpPr>
        <p:spPr>
          <a:xfrm>
            <a:off x="4134258" y="6080962"/>
            <a:ext cx="148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F59E4-A04E-4A53-8E07-6A0FFD0ADA8C}"/>
              </a:ext>
            </a:extLst>
          </p:cNvPr>
          <p:cNvSpPr txBox="1"/>
          <p:nvPr/>
        </p:nvSpPr>
        <p:spPr>
          <a:xfrm>
            <a:off x="8078524" y="6080962"/>
            <a:ext cx="93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73979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6E4E-9155-4FA2-B408-7F122121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Redevelopment Unit Turns:</a:t>
            </a:r>
            <a:r>
              <a:rPr lang="en-US" dirty="0"/>
              <a:t> Collateral – Stationery &amp; Signage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D158-3136-40F5-9CC1-6B36EFC74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776156"/>
          </a:xfrm>
        </p:spPr>
        <p:txBody>
          <a:bodyPr/>
          <a:lstStyle/>
          <a:p>
            <a:r>
              <a:rPr lang="en-US" dirty="0"/>
              <a:t>The Home Store offers a variety of temporary signage, stationery, and collateral to help advertise and communicate your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9CE17-7983-4EC7-84D2-066F991C3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1640264"/>
            <a:ext cx="2097899" cy="2116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79C1B-4B29-46C7-B8A9-C491B90A4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732" y="1794501"/>
            <a:ext cx="2085714" cy="1961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42AB1B-E992-46D0-8E78-1EF902C6F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163" y="1883879"/>
            <a:ext cx="2107573" cy="1872527"/>
          </a:xfrm>
          <a:prstGeom prst="rect">
            <a:avLst/>
          </a:prstGeom>
        </p:spPr>
      </p:pic>
      <p:pic>
        <p:nvPicPr>
          <p:cNvPr id="13" name="Picture 1" descr="image001">
            <a:extLst>
              <a:ext uri="{FF2B5EF4-FFF2-40B4-BE49-F238E27FC236}">
                <a16:creationId xmlns:a16="http://schemas.microsoft.com/office/drawing/2014/main" id="{23A872F2-1F69-4A21-9EF2-A1C2BD201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4" b="30444"/>
          <a:stretch/>
        </p:blipFill>
        <p:spPr bwMode="auto">
          <a:xfrm>
            <a:off x="7768947" y="3910643"/>
            <a:ext cx="3667489" cy="2219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7C38C0-650C-4171-A479-37C3E09943D0}"/>
              </a:ext>
            </a:extLst>
          </p:cNvPr>
          <p:cNvSpPr txBox="1"/>
          <p:nvPr/>
        </p:nvSpPr>
        <p:spPr>
          <a:xfrm>
            <a:off x="3869224" y="4000021"/>
            <a:ext cx="374812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for ordering:</a:t>
            </a:r>
          </a:p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CM places order through The Home Store (Benson)</a:t>
            </a:r>
          </a:p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checking out, select PO number as the payment method</a:t>
            </a:r>
          </a:p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 “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Redev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for the PO number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3537798-FAF6-4AE8-9E8C-EEBCA292BA76}"/>
              </a:ext>
            </a:extLst>
          </p:cNvPr>
          <p:cNvSpPr/>
          <p:nvPr/>
        </p:nvSpPr>
        <p:spPr>
          <a:xfrm rot="5400000">
            <a:off x="9150771" y="4765539"/>
            <a:ext cx="166812" cy="996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3201FE7-BDBA-494C-BFC8-EC85B0D6B0AF}"/>
              </a:ext>
            </a:extLst>
          </p:cNvPr>
          <p:cNvSpPr/>
          <p:nvPr/>
        </p:nvSpPr>
        <p:spPr>
          <a:xfrm rot="5400000">
            <a:off x="8737789" y="5412024"/>
            <a:ext cx="166811" cy="996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3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D232-AFBE-41FE-ABCB-E825E618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1" y="1128408"/>
            <a:ext cx="3108959" cy="4601183"/>
          </a:xfrm>
        </p:spPr>
        <p:txBody>
          <a:bodyPr/>
          <a:lstStyle/>
          <a:p>
            <a:r>
              <a:rPr lang="en-US" sz="1600" dirty="0"/>
              <a:t>Redevelopment Unit Turns: </a:t>
            </a:r>
            <a:br>
              <a:rPr lang="en-US" dirty="0"/>
            </a:br>
            <a:r>
              <a:rPr lang="en-US" dirty="0"/>
              <a:t>Resident Events - Open 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B22B1-E550-452D-823F-FA17A4640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Houses are a great resource to advertise your renovation </a:t>
            </a:r>
          </a:p>
          <a:p>
            <a:r>
              <a:rPr lang="en-US" dirty="0"/>
              <a:t>Below are some tips to ensure a successful event: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Spread the word</a:t>
            </a:r>
          </a:p>
          <a:p>
            <a:pPr lvl="2"/>
            <a:r>
              <a:rPr lang="en-US" dirty="0"/>
              <a:t>Post flyers and send communications to current residents encouraging them to bring their friends </a:t>
            </a:r>
          </a:p>
          <a:p>
            <a:pPr lvl="2"/>
            <a:r>
              <a:rPr lang="en-US" dirty="0"/>
              <a:t>Request an </a:t>
            </a:r>
            <a:r>
              <a:rPr lang="en-US" dirty="0" err="1"/>
              <a:t>eBlast</a:t>
            </a:r>
            <a:r>
              <a:rPr lang="en-US" dirty="0"/>
              <a:t> from Marketing to be sent to your prospect pipeline at least one week prior to your event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Provide snacks and refreshments for your guests</a:t>
            </a:r>
          </a:p>
          <a:p>
            <a:pPr lvl="2"/>
            <a:r>
              <a:rPr lang="en-US" dirty="0"/>
              <a:t>Using the marketing funds that have been allocated to your redevelopment project, provide snacks and refreshments to keep your guests comfortable and entertained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Consider the timing of your event</a:t>
            </a:r>
          </a:p>
          <a:p>
            <a:pPr lvl="2"/>
            <a:r>
              <a:rPr lang="en-US" dirty="0"/>
              <a:t>Take your target audience’s schedule into consideration when planning your event</a:t>
            </a:r>
          </a:p>
          <a:p>
            <a:pPr marL="960120" lvl="2" indent="0">
              <a:buNone/>
            </a:pPr>
            <a:endParaRPr lang="en-US" dirty="0"/>
          </a:p>
          <a:p>
            <a:pPr marL="96012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9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43D3-BAB7-4983-9761-BCCAA151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15121" cy="4601183"/>
          </a:xfrm>
        </p:spPr>
        <p:txBody>
          <a:bodyPr/>
          <a:lstStyle/>
          <a:p>
            <a:r>
              <a:rPr lang="en-US" sz="1600" dirty="0"/>
              <a:t>Redevelopment Unit Turns: </a:t>
            </a:r>
            <a:br>
              <a:rPr lang="en-US" dirty="0"/>
            </a:br>
            <a:r>
              <a:rPr lang="en-US" dirty="0"/>
              <a:t>Website -  Content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6E07-7D95-43FB-BF35-1B9E2A15C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572" y="399162"/>
            <a:ext cx="7840378" cy="4043298"/>
          </a:xfrm>
        </p:spPr>
        <p:txBody>
          <a:bodyPr>
            <a:normAutofit/>
          </a:bodyPr>
          <a:lstStyle/>
          <a:p>
            <a:r>
              <a:rPr lang="en-US" dirty="0"/>
              <a:t>The following areas of the website can be updated to advertise the details of your redevelopment project: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Unit specific, custom features</a:t>
            </a:r>
          </a:p>
          <a:p>
            <a:pPr lvl="1"/>
            <a:r>
              <a:rPr lang="en-US" dirty="0"/>
              <a:t>Amenities list</a:t>
            </a:r>
          </a:p>
          <a:p>
            <a:pPr lvl="1"/>
            <a:r>
              <a:rPr lang="en-US" dirty="0"/>
              <a:t>Community description update</a:t>
            </a:r>
          </a:p>
          <a:p>
            <a:pPr lvl="1"/>
            <a:r>
              <a:rPr lang="en-US" dirty="0"/>
              <a:t>Photography </a:t>
            </a:r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Marketing@essex.com</a:t>
            </a:r>
            <a:r>
              <a:rPr lang="en-US" dirty="0"/>
              <a:t> with the details of your project to have your community website updated </a:t>
            </a:r>
          </a:p>
          <a:p>
            <a:pPr marL="5029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E4520B-17F3-4A1C-9AD5-3BC89ED80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689" y="3840480"/>
            <a:ext cx="4986143" cy="28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4297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4717</TotalTime>
  <Words>673</Words>
  <Application>Microsoft Office PowerPoint</Application>
  <PresentationFormat>Widescreen</PresentationFormat>
  <Paragraphs>83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Corbel</vt:lpstr>
      <vt:lpstr>Wingdings</vt:lpstr>
      <vt:lpstr>Wingdings 2</vt:lpstr>
      <vt:lpstr>Frame</vt:lpstr>
      <vt:lpstr>Acrobat Document</vt:lpstr>
      <vt:lpstr>Marketing Quick Start Guide</vt:lpstr>
      <vt:lpstr>Redevelopment Unit Turns: Marketing &amp; Redevelopment</vt:lpstr>
      <vt:lpstr>Redevelopment Unit Turns: Communication Plan</vt:lpstr>
      <vt:lpstr>Redevelopment Unit Turns: Advertising Menu </vt:lpstr>
      <vt:lpstr>Redevelopment Unit Turns: Model Out of  the Box</vt:lpstr>
      <vt:lpstr>Redevelopment Unit Turns: Advanced Visual Technology</vt:lpstr>
      <vt:lpstr>Redevelopment Unit Turns: Collateral – Stationery &amp; Signage </vt:lpstr>
      <vt:lpstr>Redevelopment Unit Turns:  Resident Events - Open Houses</vt:lpstr>
      <vt:lpstr>Redevelopment Unit Turns:  Website -  Content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Quick Start Guide</dc:title>
  <dc:creator>Karen Pestrak</dc:creator>
  <cp:lastModifiedBy>Karen Pestrak</cp:lastModifiedBy>
  <cp:revision>97</cp:revision>
  <cp:lastPrinted>2018-11-19T20:39:04Z</cp:lastPrinted>
  <dcterms:created xsi:type="dcterms:W3CDTF">2018-09-06T23:48:34Z</dcterms:created>
  <dcterms:modified xsi:type="dcterms:W3CDTF">2018-12-10T22:07:50Z</dcterms:modified>
</cp:coreProperties>
</file>